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70"/>
  </p:notesMasterIdLst>
  <p:sldIdLst>
    <p:sldId id="258" r:id="rId2"/>
    <p:sldId id="323" r:id="rId3"/>
    <p:sldId id="324" r:id="rId4"/>
    <p:sldId id="305" r:id="rId5"/>
    <p:sldId id="259" r:id="rId6"/>
    <p:sldId id="304" r:id="rId7"/>
    <p:sldId id="310" r:id="rId8"/>
    <p:sldId id="311" r:id="rId9"/>
    <p:sldId id="312" r:id="rId10"/>
    <p:sldId id="260" r:id="rId11"/>
    <p:sldId id="261" r:id="rId12"/>
    <p:sldId id="262" r:id="rId13"/>
    <p:sldId id="263" r:id="rId14"/>
    <p:sldId id="264" r:id="rId15"/>
    <p:sldId id="266" r:id="rId16"/>
    <p:sldId id="267" r:id="rId17"/>
    <p:sldId id="268" r:id="rId18"/>
    <p:sldId id="269" r:id="rId19"/>
    <p:sldId id="288" r:id="rId20"/>
    <p:sldId id="270" r:id="rId21"/>
    <p:sldId id="271" r:id="rId22"/>
    <p:sldId id="334" r:id="rId23"/>
    <p:sldId id="272" r:id="rId24"/>
    <p:sldId id="273" r:id="rId25"/>
    <p:sldId id="274" r:id="rId26"/>
    <p:sldId id="275" r:id="rId27"/>
    <p:sldId id="276" r:id="rId28"/>
    <p:sldId id="277" r:id="rId29"/>
    <p:sldId id="278" r:id="rId30"/>
    <p:sldId id="279" r:id="rId31"/>
    <p:sldId id="280" r:id="rId32"/>
    <p:sldId id="314" r:id="rId33"/>
    <p:sldId id="315" r:id="rId34"/>
    <p:sldId id="316" r:id="rId35"/>
    <p:sldId id="317" r:id="rId36"/>
    <p:sldId id="318" r:id="rId37"/>
    <p:sldId id="319" r:id="rId38"/>
    <p:sldId id="326" r:id="rId39"/>
    <p:sldId id="281" r:id="rId40"/>
    <p:sldId id="282" r:id="rId41"/>
    <p:sldId id="283" r:id="rId42"/>
    <p:sldId id="284" r:id="rId43"/>
    <p:sldId id="325" r:id="rId44"/>
    <p:sldId id="285" r:id="rId45"/>
    <p:sldId id="286" r:id="rId46"/>
    <p:sldId id="290" r:id="rId47"/>
    <p:sldId id="287" r:id="rId48"/>
    <p:sldId id="291" r:id="rId49"/>
    <p:sldId id="292" r:id="rId50"/>
    <p:sldId id="293" r:id="rId51"/>
    <p:sldId id="294" r:id="rId52"/>
    <p:sldId id="295" r:id="rId53"/>
    <p:sldId id="296" r:id="rId54"/>
    <p:sldId id="297" r:id="rId55"/>
    <p:sldId id="298" r:id="rId56"/>
    <p:sldId id="299" r:id="rId57"/>
    <p:sldId id="300" r:id="rId58"/>
    <p:sldId id="327" r:id="rId59"/>
    <p:sldId id="328" r:id="rId60"/>
    <p:sldId id="329" r:id="rId61"/>
    <p:sldId id="330" r:id="rId62"/>
    <p:sldId id="331" r:id="rId63"/>
    <p:sldId id="332" r:id="rId64"/>
    <p:sldId id="333" r:id="rId65"/>
    <p:sldId id="301" r:id="rId66"/>
    <p:sldId id="313" r:id="rId67"/>
    <p:sldId id="307" r:id="rId68"/>
    <p:sldId id="30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8" autoAdjust="0"/>
    <p:restoredTop sz="94660"/>
  </p:normalViewPr>
  <p:slideViewPr>
    <p:cSldViewPr>
      <p:cViewPr varScale="1">
        <p:scale>
          <a:sx n="65" d="100"/>
          <a:sy n="65" d="100"/>
        </p:scale>
        <p:origin x="-1434" y="-114"/>
      </p:cViewPr>
      <p:guideLst>
        <p:guide orient="horz" pos="2160"/>
        <p:guide pos="2880"/>
      </p:guideLst>
    </p:cSldViewPr>
  </p:slideViewPr>
  <p:notesTextViewPr>
    <p:cViewPr>
      <p:scale>
        <a:sx n="1" d="1"/>
        <a:sy n="1" d="1"/>
      </p:scale>
      <p:origin x="0" y="0"/>
    </p:cViewPr>
  </p:notesTextViewPr>
  <p:sorterViewPr>
    <p:cViewPr>
      <p:scale>
        <a:sx n="100" d="100"/>
        <a:sy n="100" d="100"/>
      </p:scale>
      <p:origin x="0" y="239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773B1-7BD1-4532-862D-F64485543F3C}" type="datetimeFigureOut">
              <a:rPr lang="en-IN" smtClean="0"/>
              <a:pPr/>
              <a:t>16-02-2018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F61E8-3BCB-4DF3-8624-F11D833D0CEA}" type="slidenum">
              <a:rPr lang="en-IN" smtClean="0"/>
              <a:pPr/>
              <a:t>‹#›</a:t>
            </a:fld>
            <a:endParaRPr lang="en-IN"/>
          </a:p>
        </p:txBody>
      </p:sp>
    </p:spTree>
    <p:extLst>
      <p:ext uri="{BB962C8B-B14F-4D97-AF65-F5344CB8AC3E}">
        <p14:creationId xmlns:p14="http://schemas.microsoft.com/office/powerpoint/2010/main" xmlns="" val="202994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F61E8-3BCB-4DF3-8624-F11D833D0CEA}" type="slidenum">
              <a:rPr lang="en-IN" smtClean="0"/>
              <a:pPr/>
              <a:t>28</a:t>
            </a:fld>
            <a:endParaRPr lang="en-IN"/>
          </a:p>
        </p:txBody>
      </p:sp>
    </p:spTree>
    <p:extLst>
      <p:ext uri="{BB962C8B-B14F-4D97-AF65-F5344CB8AC3E}">
        <p14:creationId xmlns:p14="http://schemas.microsoft.com/office/powerpoint/2010/main" xmlns="" val="122857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F61E8-3BCB-4DF3-8624-F11D833D0CEA}" type="slidenum">
              <a:rPr lang="en-IN" smtClean="0"/>
              <a:pPr/>
              <a:t>55</a:t>
            </a:fld>
            <a:endParaRPr lang="en-IN"/>
          </a:p>
        </p:txBody>
      </p:sp>
    </p:spTree>
    <p:extLst>
      <p:ext uri="{BB962C8B-B14F-4D97-AF65-F5344CB8AC3E}">
        <p14:creationId xmlns:p14="http://schemas.microsoft.com/office/powerpoint/2010/main" xmlns="" val="3495940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6A4CD13-B866-4FE9-A501-1B1D2BE138C0}" type="datetimeFigureOut">
              <a:rPr lang="en-IN" smtClean="0"/>
              <a:pPr/>
              <a:t>16-02-2018</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9DF49E6F-F7CB-4697-A7AE-50A9A038799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F49E6F-F7CB-4697-A7AE-50A9A038799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F49E6F-F7CB-4697-A7AE-50A9A038799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F49E6F-F7CB-4697-A7AE-50A9A0387998}" type="slidenum">
              <a:rPr lang="en-IN" smtClean="0"/>
              <a:pPr/>
              <a:t>‹#›</a:t>
            </a:fld>
            <a:endParaRPr lang="en-I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F49E6F-F7CB-4697-A7AE-50A9A0387998}" type="slidenum">
              <a:rPr lang="en-IN" smtClean="0"/>
              <a:pPr/>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F49E6F-F7CB-4697-A7AE-50A9A0387998}" type="slidenum">
              <a:rPr lang="en-IN" smtClean="0"/>
              <a:pPr/>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F49E6F-F7CB-4697-A7AE-50A9A038799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F49E6F-F7CB-4697-A7AE-50A9A0387998}" type="slidenum">
              <a:rPr lang="en-IN" smtClean="0"/>
              <a:pPr/>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F49E6F-F7CB-4697-A7AE-50A9A038799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F49E6F-F7CB-4697-A7AE-50A9A0387998}" type="slidenum">
              <a:rPr lang="en-IN" smtClean="0"/>
              <a:pPr/>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4CD13-B866-4FE9-A501-1B1D2BE138C0}" type="datetimeFigureOut">
              <a:rPr lang="en-IN" smtClean="0"/>
              <a:pPr/>
              <a:t>16-02-2018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F49E6F-F7CB-4697-A7AE-50A9A038799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6A4CD13-B866-4FE9-A501-1B1D2BE138C0}" type="datetimeFigureOut">
              <a:rPr lang="en-IN" smtClean="0"/>
              <a:pPr/>
              <a:t>16-02-2018</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DF49E6F-F7CB-4697-A7AE-50A9A038799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5458618"/>
          </a:xfrm>
        </p:spPr>
        <p:txBody>
          <a:bodyPr>
            <a:normAutofit/>
          </a:bodyPr>
          <a:lstStyle/>
          <a:p>
            <a:r>
              <a:rPr lang="en-IN" b="1" dirty="0"/>
              <a:t>Writing a Scientific / Research Paper For Publication in Reputable Journal</a:t>
            </a:r>
            <a:br>
              <a:rPr lang="en-IN" b="1" dirty="0"/>
            </a:br>
            <a:r>
              <a:rPr lang="en-IN" sz="1600" dirty="0" smtClean="0"/>
              <a:t>Prof</a:t>
            </a:r>
            <a:r>
              <a:rPr lang="en-IN" sz="1600" dirty="0"/>
              <a:t>. </a:t>
            </a:r>
            <a:r>
              <a:rPr lang="en-IN" sz="1600" dirty="0" err="1"/>
              <a:t>M.A.Belewu</a:t>
            </a:r>
            <a:r>
              <a:rPr lang="en-IN" sz="1600" dirty="0"/>
              <a:t/>
            </a:r>
            <a:br>
              <a:rPr lang="en-IN" sz="1600" dirty="0"/>
            </a:br>
            <a:r>
              <a:rPr lang="en-IN" sz="1600" dirty="0"/>
              <a:t>University of Ilorin, Ilorin, </a:t>
            </a:r>
            <a:r>
              <a:rPr lang="en-IN" sz="1600" dirty="0" smtClean="0"/>
              <a:t>Nigeria</a:t>
            </a:r>
            <a:br>
              <a:rPr lang="en-IN" sz="1600" dirty="0" smtClean="0"/>
            </a:br>
            <a:r>
              <a:rPr lang="en-IN" sz="1600" dirty="0" smtClean="0"/>
              <a:t/>
            </a:r>
            <a:br>
              <a:rPr lang="en-IN" sz="1600" dirty="0" smtClean="0"/>
            </a:br>
            <a:r>
              <a:rPr lang="en-IN" sz="1600" dirty="0"/>
              <a:t/>
            </a:r>
            <a:br>
              <a:rPr lang="en-IN" sz="1600" dirty="0"/>
            </a:br>
            <a:r>
              <a:rPr lang="en-IN" sz="1100" dirty="0" smtClean="0"/>
              <a:t>A PAPER PRESENTED AT </a:t>
            </a:r>
            <a:r>
              <a:rPr lang="en-IN" sz="1100" dirty="0" err="1" smtClean="0"/>
              <a:t>uka</a:t>
            </a:r>
            <a:r>
              <a:rPr lang="en-IN" sz="1100" dirty="0" smtClean="0"/>
              <a:t> </a:t>
            </a:r>
            <a:r>
              <a:rPr lang="en-IN" sz="1100" dirty="0" err="1" smtClean="0"/>
              <a:t>tarsadia</a:t>
            </a:r>
            <a:r>
              <a:rPr lang="en-IN" sz="1100" dirty="0" smtClean="0"/>
              <a:t> university, </a:t>
            </a:r>
            <a:r>
              <a:rPr lang="en-IN" sz="1100" dirty="0" err="1" smtClean="0"/>
              <a:t>india</a:t>
            </a:r>
            <a:r>
              <a:rPr lang="en-IN" sz="1100" dirty="0" smtClean="0"/>
              <a:t> on the 15</a:t>
            </a:r>
            <a:r>
              <a:rPr lang="en-IN" sz="1100" baseline="30000" dirty="0" smtClean="0"/>
              <a:t>th</a:t>
            </a:r>
            <a:r>
              <a:rPr lang="en-IN" sz="1100" dirty="0" smtClean="0"/>
              <a:t> February , 2018</a:t>
            </a:r>
            <a:endParaRPr lang="en-IN" sz="1100" dirty="0"/>
          </a:p>
        </p:txBody>
      </p:sp>
    </p:spTree>
    <p:extLst>
      <p:ext uri="{BB962C8B-B14F-4D97-AF65-F5344CB8AC3E}">
        <p14:creationId xmlns:p14="http://schemas.microsoft.com/office/powerpoint/2010/main" xmlns="" val="370304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Rules governing effective  writing</a:t>
            </a:r>
            <a:endParaRPr lang="en-IN" b="1" dirty="0"/>
          </a:p>
        </p:txBody>
      </p:sp>
      <p:sp>
        <p:nvSpPr>
          <p:cNvPr id="3" name="Rectangle 2"/>
          <p:cNvSpPr/>
          <p:nvPr/>
        </p:nvSpPr>
        <p:spPr>
          <a:xfrm>
            <a:off x="899592" y="2132856"/>
            <a:ext cx="7488832" cy="3539430"/>
          </a:xfrm>
          <a:prstGeom prst="rect">
            <a:avLst/>
          </a:prstGeom>
        </p:spPr>
        <p:txBody>
          <a:bodyPr wrap="square">
            <a:spAutoFit/>
          </a:bodyPr>
          <a:lstStyle/>
          <a:p>
            <a:pPr marL="811213" indent="-811213"/>
            <a:r>
              <a:rPr lang="en-IN" sz="3200" dirty="0" smtClean="0"/>
              <a:t>•</a:t>
            </a:r>
            <a:r>
              <a:rPr lang="en-IN" sz="3200" b="1" dirty="0" smtClean="0"/>
              <a:t>Rule 1: Create regular time blocks for writing as appointments in your calendar and keep these appointments.</a:t>
            </a:r>
          </a:p>
          <a:p>
            <a:pPr marL="811213" indent="-811213"/>
            <a:r>
              <a:rPr lang="en-IN" sz="3200" b="1" dirty="0" smtClean="0"/>
              <a:t>•Rule 2: Create a detailed outline and discuss it with your mentor and peers.  </a:t>
            </a:r>
            <a:r>
              <a:rPr lang="en-IN" sz="2800" b="1" dirty="0" smtClean="0"/>
              <a:t> </a:t>
            </a:r>
            <a:endParaRPr lang="en-IN" sz="2800" b="1" dirty="0"/>
          </a:p>
        </p:txBody>
      </p:sp>
    </p:spTree>
    <p:extLst>
      <p:ext uri="{BB962C8B-B14F-4D97-AF65-F5344CB8AC3E}">
        <p14:creationId xmlns:p14="http://schemas.microsoft.com/office/powerpoint/2010/main" xmlns="" val="2283395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96752"/>
            <a:ext cx="7128792" cy="4524315"/>
          </a:xfrm>
          <a:prstGeom prst="rect">
            <a:avLst/>
          </a:prstGeom>
        </p:spPr>
        <p:txBody>
          <a:bodyPr wrap="square">
            <a:spAutoFit/>
          </a:bodyPr>
          <a:lstStyle/>
          <a:p>
            <a:r>
              <a:rPr lang="en-IN" sz="4800" b="1" dirty="0" smtClean="0"/>
              <a:t>* Take a blank piece of paper, and write down, in any order, all important ideas that occur to you concerning the paper.</a:t>
            </a:r>
          </a:p>
          <a:p>
            <a:r>
              <a:rPr lang="en-IN" sz="4800" b="1" dirty="0" smtClean="0"/>
              <a:t>*  Continue with the draft</a:t>
            </a:r>
            <a:endParaRPr lang="en-IN" sz="4800" b="1" dirty="0"/>
          </a:p>
        </p:txBody>
      </p:sp>
    </p:spTree>
    <p:extLst>
      <p:ext uri="{BB962C8B-B14F-4D97-AF65-F5344CB8AC3E}">
        <p14:creationId xmlns:p14="http://schemas.microsoft.com/office/powerpoint/2010/main" xmlns="" val="129016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6712"/>
            <a:ext cx="6400800" cy="1144488"/>
          </a:xfrm>
        </p:spPr>
        <p:txBody>
          <a:bodyPr>
            <a:normAutofit fontScale="90000"/>
          </a:bodyPr>
          <a:lstStyle/>
          <a:p>
            <a:r>
              <a:rPr lang="en-IN" b="1" dirty="0"/>
              <a:t>WHAT IS </a:t>
            </a:r>
            <a:r>
              <a:rPr lang="en-IN" b="1" dirty="0" smtClean="0"/>
              <a:t>SCIENTIFIC/ </a:t>
            </a:r>
            <a:r>
              <a:rPr lang="en-IN" b="1" dirty="0"/>
              <a:t>RESEARCH ARTICLE </a:t>
            </a:r>
            <a:r>
              <a:rPr lang="en-IN" b="1" dirty="0" smtClean="0"/>
              <a:t>?</a:t>
            </a:r>
            <a:endParaRPr lang="en-IN" b="1" dirty="0"/>
          </a:p>
        </p:txBody>
      </p:sp>
      <p:sp>
        <p:nvSpPr>
          <p:cNvPr id="3" name="Rectangle 2"/>
          <p:cNvSpPr/>
          <p:nvPr/>
        </p:nvSpPr>
        <p:spPr>
          <a:xfrm>
            <a:off x="1259632" y="2132856"/>
            <a:ext cx="7128792" cy="3477875"/>
          </a:xfrm>
          <a:prstGeom prst="rect">
            <a:avLst/>
          </a:prstGeom>
        </p:spPr>
        <p:txBody>
          <a:bodyPr wrap="square">
            <a:spAutoFit/>
          </a:bodyPr>
          <a:lstStyle/>
          <a:p>
            <a:r>
              <a:rPr lang="en-IN" sz="4400" b="1" dirty="0"/>
              <a:t>Scientific </a:t>
            </a:r>
            <a:r>
              <a:rPr lang="en-IN" sz="4400" b="1" dirty="0" smtClean="0"/>
              <a:t>/research </a:t>
            </a:r>
            <a:r>
              <a:rPr lang="en-IN" sz="4400" b="1" dirty="0"/>
              <a:t>articles provide a method for scientists to communicate with other scientists about the results of their research. </a:t>
            </a:r>
          </a:p>
        </p:txBody>
      </p:sp>
    </p:spTree>
    <p:extLst>
      <p:ext uri="{BB962C8B-B14F-4D97-AF65-F5344CB8AC3E}">
        <p14:creationId xmlns:p14="http://schemas.microsoft.com/office/powerpoint/2010/main" xmlns="" val="1488596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96752"/>
            <a:ext cx="7344816" cy="4678204"/>
          </a:xfrm>
          <a:prstGeom prst="rect">
            <a:avLst/>
          </a:prstGeom>
        </p:spPr>
        <p:txBody>
          <a:bodyPr wrap="square">
            <a:spAutoFit/>
          </a:bodyPr>
          <a:lstStyle/>
          <a:p>
            <a:pPr marL="530225" indent="-530225"/>
            <a:r>
              <a:rPr lang="en-IN" dirty="0" smtClean="0"/>
              <a:t> </a:t>
            </a:r>
            <a:r>
              <a:rPr lang="en-IN" sz="2800" dirty="0" smtClean="0"/>
              <a:t>•</a:t>
            </a:r>
            <a:r>
              <a:rPr lang="en-IN" dirty="0" smtClean="0"/>
              <a:t> </a:t>
            </a:r>
            <a:r>
              <a:rPr lang="en-IN" sz="2800" b="1" dirty="0" smtClean="0"/>
              <a:t>A </a:t>
            </a:r>
            <a:r>
              <a:rPr lang="en-IN" sz="2800" b="1" dirty="0"/>
              <a:t>standard format is used for these articles, in which the author presents the research in an orderly, logical manner. This doesn’t necessarily reflect the order in which you did or thought about the work.  </a:t>
            </a:r>
          </a:p>
          <a:p>
            <a:endParaRPr lang="en-IN" sz="2800" b="1" dirty="0"/>
          </a:p>
          <a:p>
            <a:pPr marL="530225" indent="-530225"/>
            <a:r>
              <a:rPr lang="en-IN" sz="2800" b="1" dirty="0" smtClean="0"/>
              <a:t>•But </a:t>
            </a:r>
            <a:r>
              <a:rPr lang="en-IN" sz="2800" b="1" dirty="0"/>
              <a:t>before you set out to write a paper, there are two important things you should do that will set the groundwork for the entire process</a:t>
            </a:r>
            <a:r>
              <a:rPr lang="en-IN" sz="2800" dirty="0"/>
              <a:t>.</a:t>
            </a:r>
          </a:p>
          <a:p>
            <a:endParaRPr lang="en-IN" dirty="0"/>
          </a:p>
        </p:txBody>
      </p:sp>
    </p:spTree>
    <p:extLst>
      <p:ext uri="{BB962C8B-B14F-4D97-AF65-F5344CB8AC3E}">
        <p14:creationId xmlns:p14="http://schemas.microsoft.com/office/powerpoint/2010/main" xmlns="" val="4136604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034727"/>
            <a:ext cx="7416824" cy="4770537"/>
          </a:xfrm>
          <a:prstGeom prst="rect">
            <a:avLst/>
          </a:prstGeom>
        </p:spPr>
        <p:txBody>
          <a:bodyPr wrap="square">
            <a:spAutoFit/>
          </a:bodyPr>
          <a:lstStyle/>
          <a:p>
            <a:pPr marL="442913" indent="-442913"/>
            <a:r>
              <a:rPr lang="en-IN" sz="2800" dirty="0" smtClean="0"/>
              <a:t>•</a:t>
            </a:r>
            <a:r>
              <a:rPr lang="en-IN" sz="2400" b="1" dirty="0" smtClean="0"/>
              <a:t>The </a:t>
            </a:r>
            <a:r>
              <a:rPr lang="en-IN" sz="2400" b="1" dirty="0"/>
              <a:t>topic to be studied should be the first issue to be solved. </a:t>
            </a:r>
            <a:endParaRPr lang="en-IN" sz="2400" b="1" dirty="0" smtClean="0"/>
          </a:p>
          <a:p>
            <a:pPr marL="442913" indent="-442913"/>
            <a:r>
              <a:rPr lang="en-IN" sz="2800" dirty="0"/>
              <a:t>•</a:t>
            </a:r>
            <a:r>
              <a:rPr lang="en-IN" sz="2400" b="1" dirty="0" smtClean="0"/>
              <a:t> </a:t>
            </a:r>
            <a:r>
              <a:rPr lang="en-IN" sz="2400" b="1" dirty="0"/>
              <a:t>Define your hypothesis and objectives (These will go into the Introduction)</a:t>
            </a:r>
          </a:p>
          <a:p>
            <a:endParaRPr lang="en-IN" sz="2400" b="1" dirty="0"/>
          </a:p>
          <a:p>
            <a:r>
              <a:rPr lang="en-IN" sz="2800" b="1" dirty="0" smtClean="0"/>
              <a:t>•</a:t>
            </a:r>
            <a:r>
              <a:rPr lang="en-IN" sz="2400" b="1" dirty="0" smtClean="0"/>
              <a:t> Review </a:t>
            </a:r>
            <a:r>
              <a:rPr lang="en-IN" sz="2400" b="1" dirty="0"/>
              <a:t>the literature related to the topic and select some papers (about 30) that can be cited in your paper (These will be listed in the References)</a:t>
            </a:r>
          </a:p>
          <a:p>
            <a:endParaRPr lang="en-IN" sz="2400" b="1" dirty="0"/>
          </a:p>
          <a:p>
            <a:r>
              <a:rPr lang="en-IN" sz="2800" dirty="0"/>
              <a:t>•</a:t>
            </a:r>
            <a:r>
              <a:rPr lang="en-IN" sz="2400" b="1" dirty="0" smtClean="0"/>
              <a:t> </a:t>
            </a:r>
            <a:r>
              <a:rPr lang="en-IN" sz="2400" b="1" dirty="0"/>
              <a:t>Finally, keep in mind that each publisher has its own style guidelines and preferences, so always consult the publisher’s Guide for Authors</a:t>
            </a:r>
          </a:p>
        </p:txBody>
      </p:sp>
    </p:spTree>
    <p:extLst>
      <p:ext uri="{BB962C8B-B14F-4D97-AF65-F5344CB8AC3E}">
        <p14:creationId xmlns:p14="http://schemas.microsoft.com/office/powerpoint/2010/main" xmlns="" val="2263967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08720"/>
            <a:ext cx="6400800" cy="1224136"/>
          </a:xfrm>
        </p:spPr>
        <p:txBody>
          <a:bodyPr>
            <a:noAutofit/>
          </a:bodyPr>
          <a:lstStyle/>
          <a:p>
            <a:r>
              <a:rPr lang="en-IN" sz="6600" b="1" dirty="0"/>
              <a:t>Title:</a:t>
            </a:r>
          </a:p>
        </p:txBody>
      </p:sp>
      <p:sp>
        <p:nvSpPr>
          <p:cNvPr id="3" name="Rectangle 2"/>
          <p:cNvSpPr/>
          <p:nvPr/>
        </p:nvSpPr>
        <p:spPr>
          <a:xfrm>
            <a:off x="755576" y="2276872"/>
            <a:ext cx="7560840" cy="3539430"/>
          </a:xfrm>
          <a:prstGeom prst="rect">
            <a:avLst/>
          </a:prstGeom>
        </p:spPr>
        <p:txBody>
          <a:bodyPr wrap="square">
            <a:spAutoFit/>
          </a:bodyPr>
          <a:lstStyle/>
          <a:p>
            <a:pPr marL="633413" indent="-633413">
              <a:buFont typeface="Arial" charset="0"/>
              <a:buChar char="•"/>
            </a:pPr>
            <a:r>
              <a:rPr lang="en-IN" sz="3200" b="1" dirty="0" smtClean="0"/>
              <a:t>It </a:t>
            </a:r>
            <a:r>
              <a:rPr lang="en-IN" sz="3200" b="1" dirty="0"/>
              <a:t>should be concise and described the content of the </a:t>
            </a:r>
            <a:r>
              <a:rPr lang="en-IN" sz="3200" b="1" dirty="0" smtClean="0"/>
              <a:t>paper</a:t>
            </a:r>
          </a:p>
          <a:p>
            <a:endParaRPr lang="en-IN" sz="3200" b="1" dirty="0"/>
          </a:p>
          <a:p>
            <a:pPr marL="457200" indent="-457200">
              <a:buFont typeface="Arial" charset="0"/>
              <a:buChar char="•"/>
            </a:pPr>
            <a:r>
              <a:rPr lang="en-IN" sz="3200" b="1" dirty="0" smtClean="0"/>
              <a:t>It </a:t>
            </a:r>
            <a:r>
              <a:rPr lang="en-IN" sz="3200" b="1" dirty="0"/>
              <a:t>should describe the subject </a:t>
            </a:r>
            <a:r>
              <a:rPr lang="en-IN" sz="3200" b="1" dirty="0" smtClean="0"/>
              <a:t>matter</a:t>
            </a:r>
          </a:p>
          <a:p>
            <a:pPr marL="457200" indent="-457200">
              <a:buFont typeface="Arial" charset="0"/>
              <a:buChar char="•"/>
            </a:pPr>
            <a:endParaRPr lang="en-IN" sz="3200" b="1" dirty="0"/>
          </a:p>
          <a:p>
            <a:pPr marL="457200" indent="-457200">
              <a:buFont typeface="Arial" charset="0"/>
              <a:buChar char="•"/>
            </a:pPr>
            <a:r>
              <a:rPr lang="en-IN" sz="3200" b="1" dirty="0" smtClean="0"/>
              <a:t>Title </a:t>
            </a:r>
            <a:r>
              <a:rPr lang="en-IN" sz="3200" b="1" dirty="0"/>
              <a:t>that summarise the results is </a:t>
            </a:r>
            <a:r>
              <a:rPr lang="en-IN" sz="3200" b="1" dirty="0" smtClean="0"/>
              <a:t>better</a:t>
            </a:r>
            <a:endParaRPr lang="en-IN" sz="3200" b="1" dirty="0"/>
          </a:p>
        </p:txBody>
      </p:sp>
    </p:spTree>
    <p:extLst>
      <p:ext uri="{BB962C8B-B14F-4D97-AF65-F5344CB8AC3E}">
        <p14:creationId xmlns:p14="http://schemas.microsoft.com/office/powerpoint/2010/main" xmlns="" val="313032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4744"/>
            <a:ext cx="6400800" cy="856456"/>
          </a:xfrm>
        </p:spPr>
        <p:txBody>
          <a:bodyPr>
            <a:noAutofit/>
          </a:bodyPr>
          <a:lstStyle/>
          <a:p>
            <a:r>
              <a:rPr lang="en-IN" sz="5400" b="1" dirty="0"/>
              <a:t>Author(s)</a:t>
            </a:r>
          </a:p>
        </p:txBody>
      </p:sp>
      <p:sp>
        <p:nvSpPr>
          <p:cNvPr id="3" name="Rectangle 2"/>
          <p:cNvSpPr/>
          <p:nvPr/>
        </p:nvSpPr>
        <p:spPr>
          <a:xfrm>
            <a:off x="1259632" y="2326228"/>
            <a:ext cx="7128792" cy="3046988"/>
          </a:xfrm>
          <a:prstGeom prst="rect">
            <a:avLst/>
          </a:prstGeom>
        </p:spPr>
        <p:txBody>
          <a:bodyPr wrap="square">
            <a:spAutoFit/>
          </a:bodyPr>
          <a:lstStyle/>
          <a:p>
            <a:pPr marL="633413" indent="-633413"/>
            <a:r>
              <a:rPr lang="en-IN" sz="3200" b="1" dirty="0" smtClean="0"/>
              <a:t>* It </a:t>
            </a:r>
            <a:r>
              <a:rPr lang="en-IN" sz="3200" b="1" dirty="0"/>
              <a:t>should include all those involved in the study</a:t>
            </a:r>
          </a:p>
          <a:p>
            <a:pPr marL="633413" indent="-633413"/>
            <a:r>
              <a:rPr lang="en-IN" sz="3200" b="1" dirty="0" smtClean="0"/>
              <a:t>* The </a:t>
            </a:r>
            <a:r>
              <a:rPr lang="en-IN" sz="3200" b="1" dirty="0"/>
              <a:t>first author is the man that did the research and wrote the paper up</a:t>
            </a:r>
          </a:p>
          <a:p>
            <a:pPr marL="633413" indent="-633413"/>
            <a:r>
              <a:rPr lang="en-IN" sz="3200" b="1" dirty="0" smtClean="0"/>
              <a:t>* Ask </a:t>
            </a:r>
            <a:r>
              <a:rPr lang="en-IN" sz="3200" b="1" dirty="0"/>
              <a:t>for your mentor permission before including his </a:t>
            </a:r>
            <a:r>
              <a:rPr lang="en-IN" sz="3200" b="1" dirty="0" smtClean="0"/>
              <a:t>name as </a:t>
            </a:r>
            <a:r>
              <a:rPr lang="en-IN" sz="3200" b="1" dirty="0"/>
              <a:t>co-author</a:t>
            </a:r>
          </a:p>
        </p:txBody>
      </p:sp>
    </p:spTree>
    <p:extLst>
      <p:ext uri="{BB962C8B-B14F-4D97-AF65-F5344CB8AC3E}">
        <p14:creationId xmlns:p14="http://schemas.microsoft.com/office/powerpoint/2010/main" xmlns="" val="223092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4744"/>
            <a:ext cx="6400800" cy="856456"/>
          </a:xfrm>
        </p:spPr>
        <p:txBody>
          <a:bodyPr>
            <a:noAutofit/>
          </a:bodyPr>
          <a:lstStyle/>
          <a:p>
            <a:r>
              <a:rPr lang="en-IN" sz="5400" b="1" dirty="0" smtClean="0"/>
              <a:t>Abstract </a:t>
            </a:r>
            <a:endParaRPr lang="en-IN" sz="5400" b="1" dirty="0"/>
          </a:p>
        </p:txBody>
      </p:sp>
      <p:sp>
        <p:nvSpPr>
          <p:cNvPr id="3" name="Rectangle 2"/>
          <p:cNvSpPr/>
          <p:nvPr/>
        </p:nvSpPr>
        <p:spPr>
          <a:xfrm>
            <a:off x="1331640" y="2348880"/>
            <a:ext cx="6840760" cy="3170099"/>
          </a:xfrm>
          <a:prstGeom prst="rect">
            <a:avLst/>
          </a:prstGeom>
        </p:spPr>
        <p:txBody>
          <a:bodyPr wrap="square">
            <a:spAutoFit/>
          </a:bodyPr>
          <a:lstStyle/>
          <a:p>
            <a:r>
              <a:rPr lang="en-IN" sz="3200" b="1" dirty="0"/>
              <a:t>*</a:t>
            </a:r>
            <a:r>
              <a:rPr lang="en-IN" dirty="0" smtClean="0"/>
              <a:t>  </a:t>
            </a:r>
            <a:r>
              <a:rPr lang="en-IN" sz="2800" b="1" dirty="0" smtClean="0"/>
              <a:t>It </a:t>
            </a:r>
            <a:r>
              <a:rPr lang="en-IN" sz="2800" b="1" dirty="0"/>
              <a:t>is the summary of the research</a:t>
            </a:r>
          </a:p>
          <a:p>
            <a:r>
              <a:rPr lang="en-IN" sz="2800" b="1" dirty="0" smtClean="0"/>
              <a:t>*  It </a:t>
            </a:r>
            <a:r>
              <a:rPr lang="en-IN" sz="2800" b="1" dirty="0"/>
              <a:t>gives reader preview of the research</a:t>
            </a:r>
          </a:p>
          <a:p>
            <a:pPr marL="354013" indent="-354013"/>
            <a:r>
              <a:rPr lang="en-IN" sz="2800" b="1" dirty="0" smtClean="0"/>
              <a:t>*  Abstract </a:t>
            </a:r>
            <a:r>
              <a:rPr lang="en-IN" sz="2800" b="1" dirty="0"/>
              <a:t>could be published separately in bibliographical sources e.g. Biological abstract</a:t>
            </a:r>
          </a:p>
          <a:p>
            <a:pPr marL="354013" indent="-354013"/>
            <a:r>
              <a:rPr lang="en-IN" sz="2800" b="1" dirty="0" smtClean="0"/>
              <a:t>*  It </a:t>
            </a:r>
            <a:r>
              <a:rPr lang="en-IN" sz="2800" b="1" dirty="0"/>
              <a:t>should be less technical so as to encourage readers</a:t>
            </a:r>
          </a:p>
        </p:txBody>
      </p:sp>
    </p:spTree>
    <p:extLst>
      <p:ext uri="{BB962C8B-B14F-4D97-AF65-F5344CB8AC3E}">
        <p14:creationId xmlns:p14="http://schemas.microsoft.com/office/powerpoint/2010/main" xmlns="" val="3091459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68760"/>
            <a:ext cx="7128792" cy="4524315"/>
          </a:xfrm>
          <a:prstGeom prst="rect">
            <a:avLst/>
          </a:prstGeom>
        </p:spPr>
        <p:txBody>
          <a:bodyPr wrap="square">
            <a:spAutoFit/>
          </a:bodyPr>
          <a:lstStyle/>
          <a:p>
            <a:pPr marL="265113" indent="-265113"/>
            <a:r>
              <a:rPr lang="en-IN" sz="3200" b="1" dirty="0" smtClean="0"/>
              <a:t>*</a:t>
            </a:r>
            <a:r>
              <a:rPr lang="en-IN" dirty="0" smtClean="0"/>
              <a:t> </a:t>
            </a:r>
            <a:r>
              <a:rPr lang="en-IN" sz="3200" b="1" dirty="0" smtClean="0"/>
              <a:t>Some </a:t>
            </a:r>
            <a:r>
              <a:rPr lang="en-IN" sz="3200" b="1" dirty="0"/>
              <a:t>journals specified number of words (between 100 and 250 words)</a:t>
            </a:r>
          </a:p>
          <a:p>
            <a:pPr marL="354013" indent="-354013"/>
            <a:r>
              <a:rPr lang="en-IN" sz="3200" b="1" dirty="0" smtClean="0"/>
              <a:t>*  It </a:t>
            </a:r>
            <a:r>
              <a:rPr lang="en-IN" sz="3200" b="1" dirty="0"/>
              <a:t>should include the : purpose / aim, methods, design used , results and conclusion</a:t>
            </a:r>
          </a:p>
          <a:p>
            <a:pPr marL="265113" indent="-265113"/>
            <a:r>
              <a:rPr lang="en-IN" sz="3200" b="1" dirty="0" smtClean="0"/>
              <a:t>* Abbreviations </a:t>
            </a:r>
            <a:r>
              <a:rPr lang="en-IN" sz="3200" b="1" dirty="0"/>
              <a:t>/ citations should be avoided</a:t>
            </a:r>
          </a:p>
          <a:p>
            <a:pPr marL="354013" indent="-354013"/>
            <a:r>
              <a:rPr lang="en-IN" sz="3200" b="1" dirty="0" smtClean="0"/>
              <a:t>* Abstract </a:t>
            </a:r>
            <a:r>
              <a:rPr lang="en-IN" sz="3200" b="1" dirty="0"/>
              <a:t>should stand alone without footnote</a:t>
            </a:r>
          </a:p>
        </p:txBody>
      </p:sp>
    </p:spTree>
    <p:extLst>
      <p:ext uri="{BB962C8B-B14F-4D97-AF65-F5344CB8AC3E}">
        <p14:creationId xmlns:p14="http://schemas.microsoft.com/office/powerpoint/2010/main" xmlns="" val="223593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08720"/>
            <a:ext cx="6400800" cy="1072480"/>
          </a:xfrm>
        </p:spPr>
        <p:txBody>
          <a:bodyPr>
            <a:normAutofit fontScale="90000"/>
          </a:bodyPr>
          <a:lstStyle/>
          <a:p>
            <a:r>
              <a:rPr lang="en-IN" b="1" dirty="0"/>
              <a:t>Select keywords for indexing</a:t>
            </a:r>
          </a:p>
        </p:txBody>
      </p:sp>
      <p:sp>
        <p:nvSpPr>
          <p:cNvPr id="3" name="Rectangle 2"/>
          <p:cNvSpPr/>
          <p:nvPr/>
        </p:nvSpPr>
        <p:spPr>
          <a:xfrm>
            <a:off x="899592" y="2060848"/>
            <a:ext cx="7272808" cy="3600986"/>
          </a:xfrm>
          <a:prstGeom prst="rect">
            <a:avLst/>
          </a:prstGeom>
        </p:spPr>
        <p:txBody>
          <a:bodyPr wrap="square">
            <a:spAutoFit/>
          </a:bodyPr>
          <a:lstStyle/>
          <a:p>
            <a:r>
              <a:rPr lang="en-IN" sz="2800" b="1" dirty="0"/>
              <a:t>* Keywords are used for indexing your paper. </a:t>
            </a:r>
            <a:endParaRPr lang="en-IN" sz="2800" b="1" dirty="0" smtClean="0"/>
          </a:p>
          <a:p>
            <a:pPr marL="457200" indent="-457200">
              <a:buFont typeface="Arial" charset="0"/>
              <a:buChar char="•"/>
            </a:pPr>
            <a:endParaRPr lang="en-IN" sz="2800" b="1" dirty="0" smtClean="0"/>
          </a:p>
          <a:p>
            <a:r>
              <a:rPr lang="en-IN" sz="2800" b="1" dirty="0" smtClean="0"/>
              <a:t>* They </a:t>
            </a:r>
            <a:r>
              <a:rPr lang="en-IN" sz="2800" b="1" dirty="0"/>
              <a:t>are the label of your manuscript. </a:t>
            </a:r>
            <a:endParaRPr lang="en-IN" sz="2800" b="1" dirty="0" smtClean="0"/>
          </a:p>
          <a:p>
            <a:pPr marL="457200" indent="-457200">
              <a:buFont typeface="Arial" charset="0"/>
              <a:buChar char="•"/>
            </a:pPr>
            <a:endParaRPr lang="en-IN" sz="2800" b="1" dirty="0"/>
          </a:p>
          <a:p>
            <a:endParaRPr lang="en-IN" sz="2800" b="1" dirty="0"/>
          </a:p>
          <a:p>
            <a:pPr marL="442913" indent="-442913"/>
            <a:r>
              <a:rPr lang="en-IN" sz="2800" b="1" dirty="0" smtClean="0"/>
              <a:t>* However</a:t>
            </a:r>
            <a:r>
              <a:rPr lang="en-IN" sz="2800" b="1" dirty="0"/>
              <a:t>, when looking for keywords, avoid words with a broad meaning and words already included in the title</a:t>
            </a:r>
          </a:p>
        </p:txBody>
      </p:sp>
    </p:spTree>
    <p:extLst>
      <p:ext uri="{BB962C8B-B14F-4D97-AF65-F5344CB8AC3E}">
        <p14:creationId xmlns:p14="http://schemas.microsoft.com/office/powerpoint/2010/main" xmlns="" val="237183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elementalblogging.com/wp-content/uploads/2013/10/research-paper.png"/>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476672"/>
            <a:ext cx="8136904" cy="5400600"/>
          </a:xfrm>
          <a:prstGeom prst="rect">
            <a:avLst/>
          </a:prstGeom>
          <a:noFill/>
          <a:ln>
            <a:noFill/>
          </a:ln>
        </p:spPr>
      </p:pic>
    </p:spTree>
    <p:extLst>
      <p:ext uri="{BB962C8B-B14F-4D97-AF65-F5344CB8AC3E}">
        <p14:creationId xmlns:p14="http://schemas.microsoft.com/office/powerpoint/2010/main" xmlns="" val="157767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000" b="1" dirty="0"/>
              <a:t>Introduction</a:t>
            </a:r>
          </a:p>
        </p:txBody>
      </p:sp>
      <p:sp>
        <p:nvSpPr>
          <p:cNvPr id="3" name="Rectangle 2"/>
          <p:cNvSpPr/>
          <p:nvPr/>
        </p:nvSpPr>
        <p:spPr>
          <a:xfrm>
            <a:off x="1259632" y="2276872"/>
            <a:ext cx="7056784" cy="3231654"/>
          </a:xfrm>
          <a:prstGeom prst="rect">
            <a:avLst/>
          </a:prstGeom>
        </p:spPr>
        <p:txBody>
          <a:bodyPr wrap="square">
            <a:spAutoFit/>
          </a:bodyPr>
          <a:lstStyle/>
          <a:p>
            <a:pPr marL="442913" indent="-442913"/>
            <a:r>
              <a:rPr lang="en-IN" sz="3200" b="1" dirty="0" smtClean="0"/>
              <a:t>*</a:t>
            </a:r>
            <a:r>
              <a:rPr lang="en-IN" dirty="0" smtClean="0"/>
              <a:t>  </a:t>
            </a:r>
            <a:r>
              <a:rPr lang="en-IN" sz="2800" b="1" dirty="0" smtClean="0"/>
              <a:t>It </a:t>
            </a:r>
            <a:r>
              <a:rPr lang="en-IN" sz="2800" b="1" dirty="0"/>
              <a:t>summaries most relevant literature so that readers  will understand why you are interested in the research</a:t>
            </a:r>
          </a:p>
          <a:p>
            <a:pPr marL="442913" indent="-442913"/>
            <a:r>
              <a:rPr lang="en-IN" sz="2800" b="1" dirty="0"/>
              <a:t>* </a:t>
            </a:r>
            <a:r>
              <a:rPr lang="en-IN" sz="2800" b="1" dirty="0" smtClean="0"/>
              <a:t>One </a:t>
            </a:r>
            <a:r>
              <a:rPr lang="en-IN" sz="2800" b="1" dirty="0"/>
              <a:t>to four paragraphs is/are  okay / 1-2 pages</a:t>
            </a:r>
          </a:p>
          <a:p>
            <a:pPr marL="442913" indent="-442913"/>
            <a:r>
              <a:rPr lang="en-IN" sz="2800" b="1" dirty="0"/>
              <a:t>* </a:t>
            </a:r>
            <a:r>
              <a:rPr lang="en-IN" sz="2800" b="1" dirty="0" smtClean="0"/>
              <a:t>It </a:t>
            </a:r>
            <a:r>
              <a:rPr lang="en-IN" sz="2800" b="1" dirty="0"/>
              <a:t>should end by giving the aim(s) / </a:t>
            </a:r>
            <a:r>
              <a:rPr lang="en-IN" sz="2800" b="1" dirty="0" smtClean="0"/>
              <a:t> objectives </a:t>
            </a:r>
            <a:r>
              <a:rPr lang="en-IN" sz="2800" b="1" dirty="0"/>
              <a:t>of the study</a:t>
            </a:r>
          </a:p>
        </p:txBody>
      </p:sp>
    </p:spTree>
    <p:extLst>
      <p:ext uri="{BB962C8B-B14F-4D97-AF65-F5344CB8AC3E}">
        <p14:creationId xmlns:p14="http://schemas.microsoft.com/office/powerpoint/2010/main" xmlns="" val="3230970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268760"/>
            <a:ext cx="7200800" cy="4031873"/>
          </a:xfrm>
          <a:prstGeom prst="rect">
            <a:avLst/>
          </a:prstGeom>
        </p:spPr>
        <p:txBody>
          <a:bodyPr wrap="square">
            <a:spAutoFit/>
          </a:bodyPr>
          <a:lstStyle/>
          <a:p>
            <a:pPr marL="530225" indent="-530225"/>
            <a:r>
              <a:rPr lang="en-IN" dirty="0"/>
              <a:t> </a:t>
            </a:r>
            <a:r>
              <a:rPr lang="en-IN" sz="3200" b="1" dirty="0" smtClean="0"/>
              <a:t>*</a:t>
            </a:r>
            <a:r>
              <a:rPr lang="en-IN" dirty="0" smtClean="0"/>
              <a:t> </a:t>
            </a:r>
            <a:r>
              <a:rPr lang="en-IN" sz="3200" b="1" dirty="0" smtClean="0"/>
              <a:t>A </a:t>
            </a:r>
            <a:r>
              <a:rPr lang="en-IN" sz="3200" b="1" dirty="0"/>
              <a:t>good introduction should answer the following questions:</a:t>
            </a:r>
          </a:p>
          <a:p>
            <a:endParaRPr lang="en-IN" sz="3200" b="1" dirty="0"/>
          </a:p>
          <a:p>
            <a:r>
              <a:rPr lang="en-IN" sz="3200" b="1" dirty="0"/>
              <a:t>•	</a:t>
            </a:r>
            <a:r>
              <a:rPr lang="en-IN" sz="3200" dirty="0"/>
              <a:t>What is the problem to be solved?</a:t>
            </a:r>
          </a:p>
          <a:p>
            <a:r>
              <a:rPr lang="en-IN" sz="3200" dirty="0"/>
              <a:t>•	Are there any existing solutions?</a:t>
            </a:r>
          </a:p>
          <a:p>
            <a:r>
              <a:rPr lang="en-IN" sz="3200" dirty="0"/>
              <a:t>•	Which is the </a:t>
            </a:r>
            <a:r>
              <a:rPr lang="en-IN" sz="3200" dirty="0" smtClean="0"/>
              <a:t>best method?</a:t>
            </a:r>
            <a:endParaRPr lang="en-IN" sz="3200" dirty="0"/>
          </a:p>
          <a:p>
            <a:r>
              <a:rPr lang="en-IN" sz="3200" dirty="0"/>
              <a:t>•	What is its main limitation?</a:t>
            </a:r>
          </a:p>
          <a:p>
            <a:r>
              <a:rPr lang="en-IN" sz="3200" dirty="0"/>
              <a:t>•	What do you hope to achieve?</a:t>
            </a:r>
          </a:p>
        </p:txBody>
      </p:sp>
    </p:spTree>
    <p:extLst>
      <p:ext uri="{BB962C8B-B14F-4D97-AF65-F5344CB8AC3E}">
        <p14:creationId xmlns:p14="http://schemas.microsoft.com/office/powerpoint/2010/main" xmlns="" val="54938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6779" y="458"/>
            <a:ext cx="8707221" cy="6530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9457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200" b="1" dirty="0"/>
              <a:t>Materials and methods</a:t>
            </a:r>
          </a:p>
        </p:txBody>
      </p:sp>
      <p:sp>
        <p:nvSpPr>
          <p:cNvPr id="3" name="Rectangle 2"/>
          <p:cNvSpPr/>
          <p:nvPr/>
        </p:nvSpPr>
        <p:spPr>
          <a:xfrm>
            <a:off x="1403648" y="1988840"/>
            <a:ext cx="6984776" cy="4093428"/>
          </a:xfrm>
          <a:prstGeom prst="rect">
            <a:avLst/>
          </a:prstGeom>
        </p:spPr>
        <p:txBody>
          <a:bodyPr wrap="square">
            <a:spAutoFit/>
          </a:bodyPr>
          <a:lstStyle/>
          <a:p>
            <a:pPr marL="265113" indent="-265113"/>
            <a:r>
              <a:rPr lang="en-IN" sz="3200" b="1" dirty="0"/>
              <a:t>*</a:t>
            </a:r>
            <a:r>
              <a:rPr lang="en-IN" dirty="0" smtClean="0"/>
              <a:t>  </a:t>
            </a:r>
            <a:r>
              <a:rPr lang="en-IN" sz="2800" b="1" dirty="0" smtClean="0"/>
              <a:t>Description </a:t>
            </a:r>
            <a:r>
              <a:rPr lang="en-IN" sz="2800" b="1" dirty="0"/>
              <a:t>of the site : </a:t>
            </a:r>
            <a:r>
              <a:rPr lang="en-IN" sz="2800" b="1" dirty="0" smtClean="0"/>
              <a:t>Temperature</a:t>
            </a:r>
            <a:r>
              <a:rPr lang="en-IN" sz="2800" b="1" dirty="0"/>
              <a:t>, humidity elevation rainfall, longitude , latitude</a:t>
            </a:r>
          </a:p>
          <a:p>
            <a:pPr marL="265113" indent="-265113"/>
            <a:r>
              <a:rPr lang="en-IN" sz="2800" b="1" dirty="0"/>
              <a:t>* </a:t>
            </a:r>
            <a:r>
              <a:rPr lang="en-IN" sz="2800" b="1" dirty="0" smtClean="0"/>
              <a:t>Description </a:t>
            </a:r>
            <a:r>
              <a:rPr lang="en-IN" sz="2800" b="1" dirty="0"/>
              <a:t>of the surveys or experiments done, giving information on dates, etc</a:t>
            </a:r>
            <a:r>
              <a:rPr lang="en-IN" sz="2800" b="1" dirty="0" smtClean="0"/>
              <a:t>.</a:t>
            </a:r>
          </a:p>
          <a:p>
            <a:pPr marL="265113" indent="-265113"/>
            <a:endParaRPr lang="en-IN" sz="2800" b="1" dirty="0"/>
          </a:p>
          <a:p>
            <a:pPr marL="265113" indent="-265113"/>
            <a:r>
              <a:rPr lang="en-IN" sz="2800" b="1" dirty="0"/>
              <a:t>* </a:t>
            </a:r>
            <a:r>
              <a:rPr lang="en-IN" sz="2800" b="1" dirty="0" smtClean="0"/>
              <a:t>It </a:t>
            </a:r>
            <a:r>
              <a:rPr lang="en-IN" sz="2800" b="1" dirty="0"/>
              <a:t>should has enough information so that it could be repeated by other researchers</a:t>
            </a:r>
          </a:p>
          <a:p>
            <a:endParaRPr lang="en-IN" sz="2800" b="1" dirty="0"/>
          </a:p>
        </p:txBody>
      </p:sp>
    </p:spTree>
    <p:extLst>
      <p:ext uri="{BB962C8B-B14F-4D97-AF65-F5344CB8AC3E}">
        <p14:creationId xmlns:p14="http://schemas.microsoft.com/office/powerpoint/2010/main" xmlns="" val="498570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24744"/>
            <a:ext cx="7344816" cy="4955203"/>
          </a:xfrm>
          <a:prstGeom prst="rect">
            <a:avLst/>
          </a:prstGeom>
        </p:spPr>
        <p:txBody>
          <a:bodyPr wrap="square">
            <a:spAutoFit/>
          </a:bodyPr>
          <a:lstStyle/>
          <a:p>
            <a:pPr marL="265113" indent="-265113"/>
            <a:r>
              <a:rPr lang="en-IN" sz="3200" b="1" dirty="0"/>
              <a:t>*</a:t>
            </a:r>
            <a:r>
              <a:rPr lang="en-IN" dirty="0" smtClean="0"/>
              <a:t>  </a:t>
            </a:r>
            <a:r>
              <a:rPr lang="en-IN" sz="2800" b="1" dirty="0" smtClean="0"/>
              <a:t>Look </a:t>
            </a:r>
            <a:r>
              <a:rPr lang="en-IN" sz="2800" b="1" dirty="0"/>
              <a:t>at other </a:t>
            </a:r>
            <a:r>
              <a:rPr lang="en-IN" sz="2800" b="1" dirty="0" smtClean="0"/>
              <a:t>papers </a:t>
            </a:r>
            <a:r>
              <a:rPr lang="en-IN" sz="2800" b="1" dirty="0"/>
              <a:t>that have been published in your field to get some ideas of what is included in this section</a:t>
            </a:r>
          </a:p>
          <a:p>
            <a:pPr marL="265113" indent="-265113"/>
            <a:r>
              <a:rPr lang="en-IN" sz="2800" b="1" dirty="0"/>
              <a:t>* </a:t>
            </a:r>
            <a:r>
              <a:rPr lang="en-IN" sz="2800" b="1" dirty="0" smtClean="0"/>
              <a:t>If </a:t>
            </a:r>
            <a:r>
              <a:rPr lang="en-IN" sz="2800" b="1" dirty="0"/>
              <a:t>you have a complicated protocol, it is advisable to explain with diagram/table/flowchart to explain the methodology</a:t>
            </a:r>
          </a:p>
          <a:p>
            <a:pPr marL="265113" indent="-265113"/>
            <a:r>
              <a:rPr lang="en-IN" sz="2800" b="1" dirty="0"/>
              <a:t>* </a:t>
            </a:r>
            <a:r>
              <a:rPr lang="en-IN" sz="2800" b="1" dirty="0" smtClean="0"/>
              <a:t>Result </a:t>
            </a:r>
            <a:r>
              <a:rPr lang="en-IN" sz="2800" b="1" dirty="0"/>
              <a:t>should not be part of this section, however, preliminary results could be included as a step to explain the main experiment</a:t>
            </a:r>
            <a:r>
              <a:rPr lang="en-IN" dirty="0"/>
              <a:t>.</a:t>
            </a:r>
          </a:p>
        </p:txBody>
      </p:sp>
    </p:spTree>
    <p:extLst>
      <p:ext uri="{BB962C8B-B14F-4D97-AF65-F5344CB8AC3E}">
        <p14:creationId xmlns:p14="http://schemas.microsoft.com/office/powerpoint/2010/main" xmlns="" val="2298748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566659"/>
            <a:ext cx="7416824" cy="3662541"/>
          </a:xfrm>
          <a:prstGeom prst="rect">
            <a:avLst/>
          </a:prstGeom>
        </p:spPr>
        <p:txBody>
          <a:bodyPr wrap="square">
            <a:spAutoFit/>
          </a:bodyPr>
          <a:lstStyle/>
          <a:p>
            <a:r>
              <a:rPr lang="en-IN" dirty="0"/>
              <a:t> </a:t>
            </a:r>
            <a:r>
              <a:rPr lang="en-IN" sz="3200" b="1" dirty="0">
                <a:solidFill>
                  <a:prstClr val="black"/>
                </a:solidFill>
              </a:rPr>
              <a:t>*</a:t>
            </a:r>
            <a:r>
              <a:rPr lang="en-IN" dirty="0" smtClean="0"/>
              <a:t> </a:t>
            </a:r>
            <a:r>
              <a:rPr lang="en-IN" sz="2400" b="1" dirty="0" smtClean="0"/>
              <a:t>This </a:t>
            </a:r>
            <a:r>
              <a:rPr lang="en-IN" sz="2400" b="1" dirty="0"/>
              <a:t>section responds to the question of how the problem was studied. If your paper is proposing a new method, you need to include detailed information so a knowledgeable reader can reproduce the experiment.</a:t>
            </a:r>
          </a:p>
          <a:p>
            <a:endParaRPr lang="en-IN" sz="2400" b="1" dirty="0"/>
          </a:p>
          <a:p>
            <a:r>
              <a:rPr lang="en-IN" sz="3200" b="1" dirty="0" smtClean="0">
                <a:solidFill>
                  <a:prstClr val="black"/>
                </a:solidFill>
              </a:rPr>
              <a:t>* </a:t>
            </a:r>
            <a:r>
              <a:rPr lang="en-IN" sz="2400" b="1" dirty="0" smtClean="0"/>
              <a:t>However</a:t>
            </a:r>
            <a:r>
              <a:rPr lang="en-IN" sz="2400" b="1" dirty="0"/>
              <a:t>, do not repeat the details of established methods; use References and Supporting Materials to indicate the previously published procedures. Broad summaries or key references are sufficient.</a:t>
            </a:r>
          </a:p>
        </p:txBody>
      </p:sp>
    </p:spTree>
    <p:extLst>
      <p:ext uri="{BB962C8B-B14F-4D97-AF65-F5344CB8AC3E}">
        <p14:creationId xmlns:p14="http://schemas.microsoft.com/office/powerpoint/2010/main" xmlns="" val="143341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7488832" cy="5232202"/>
          </a:xfrm>
          <a:prstGeom prst="rect">
            <a:avLst/>
          </a:prstGeom>
        </p:spPr>
        <p:txBody>
          <a:bodyPr wrap="square">
            <a:spAutoFit/>
          </a:bodyPr>
          <a:lstStyle/>
          <a:p>
            <a:r>
              <a:rPr lang="en-IN" dirty="0"/>
              <a:t>•	</a:t>
            </a:r>
            <a:endParaRPr lang="en-IN" dirty="0" smtClean="0"/>
          </a:p>
          <a:p>
            <a:pPr marL="442913" indent="-442913"/>
            <a:r>
              <a:rPr lang="en-IN" sz="2800" dirty="0" smtClean="0"/>
              <a:t> </a:t>
            </a:r>
            <a:r>
              <a:rPr lang="en-IN" sz="3200" b="1" dirty="0">
                <a:solidFill>
                  <a:prstClr val="black"/>
                </a:solidFill>
              </a:rPr>
              <a:t>*</a:t>
            </a:r>
            <a:r>
              <a:rPr lang="en-IN" sz="2800" dirty="0" smtClean="0"/>
              <a:t> </a:t>
            </a:r>
            <a:r>
              <a:rPr lang="en-IN" sz="3200" b="1" dirty="0" smtClean="0"/>
              <a:t>Reviewers </a:t>
            </a:r>
            <a:r>
              <a:rPr lang="en-IN" sz="3200" b="1" dirty="0"/>
              <a:t>will criticize incomplete or incorrect methods descriptions and may recommend rejection, because this section is critical in the process of reproducing your investigation. In this way, all chemicals must be identified. Do not use proprietary/ patented, unidentifiable compounds.</a:t>
            </a:r>
          </a:p>
          <a:p>
            <a:endParaRPr lang="en-IN" sz="3200" b="1" dirty="0"/>
          </a:p>
          <a:p>
            <a:pPr marL="442913" indent="-442913"/>
            <a:r>
              <a:rPr lang="en-IN" sz="2800" b="1" dirty="0" smtClean="0"/>
              <a:t>•</a:t>
            </a:r>
            <a:endParaRPr lang="en-IN" sz="2800" b="1" dirty="0"/>
          </a:p>
        </p:txBody>
      </p:sp>
    </p:spTree>
    <p:extLst>
      <p:ext uri="{BB962C8B-B14F-4D97-AF65-F5344CB8AC3E}">
        <p14:creationId xmlns:p14="http://schemas.microsoft.com/office/powerpoint/2010/main" xmlns="" val="937804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052736"/>
            <a:ext cx="6840760" cy="5139869"/>
          </a:xfrm>
          <a:prstGeom prst="rect">
            <a:avLst/>
          </a:prstGeom>
        </p:spPr>
        <p:txBody>
          <a:bodyPr wrap="square">
            <a:spAutoFit/>
          </a:bodyPr>
          <a:lstStyle/>
          <a:p>
            <a:pPr marL="354013" indent="-354013"/>
            <a:r>
              <a:rPr lang="en-IN" sz="3200" b="1" dirty="0">
                <a:solidFill>
                  <a:prstClr val="black"/>
                </a:solidFill>
              </a:rPr>
              <a:t>*</a:t>
            </a:r>
            <a:r>
              <a:rPr lang="en-IN" dirty="0" smtClean="0"/>
              <a:t>   </a:t>
            </a:r>
            <a:r>
              <a:rPr lang="en-IN" sz="2400" b="1" dirty="0" smtClean="0"/>
              <a:t>For </a:t>
            </a:r>
            <a:r>
              <a:rPr lang="en-IN" sz="2400" b="1" dirty="0"/>
              <a:t>chemicals, use the conventions of the International Union of Pure and Applied Chemistry and the official recommendations of the IUPAC–IUB Combined Commission on Biochemical Nomenclature.</a:t>
            </a:r>
          </a:p>
          <a:p>
            <a:pPr marL="354013" indent="-354013"/>
            <a:endParaRPr lang="en-IN" sz="2400" b="1" dirty="0" smtClean="0"/>
          </a:p>
          <a:p>
            <a:pPr marL="354013" indent="-354013"/>
            <a:r>
              <a:rPr lang="en-IN" sz="3200" b="1" dirty="0">
                <a:solidFill>
                  <a:prstClr val="black"/>
                </a:solidFill>
              </a:rPr>
              <a:t>*</a:t>
            </a:r>
            <a:r>
              <a:rPr lang="en-IN" sz="2400" b="1" dirty="0" smtClean="0"/>
              <a:t> For </a:t>
            </a:r>
            <a:r>
              <a:rPr lang="en-IN" sz="2400" b="1" dirty="0"/>
              <a:t>species, use accepted taxonomical nomenclature (</a:t>
            </a:r>
            <a:r>
              <a:rPr lang="en-IN" sz="2400" b="1" dirty="0" err="1"/>
              <a:t>WoRMS</a:t>
            </a:r>
            <a:r>
              <a:rPr lang="en-IN" sz="2400" b="1" dirty="0"/>
              <a:t>: World Register of Marine Species, ERMS: European Register of Marine Species), and write them always in italics.</a:t>
            </a:r>
          </a:p>
          <a:p>
            <a:r>
              <a:rPr lang="en-IN" sz="2400" b="1" dirty="0"/>
              <a:t>	</a:t>
            </a:r>
          </a:p>
          <a:p>
            <a:pPr marL="442913" indent="-442913">
              <a:tabLst>
                <a:tab pos="265113" algn="l"/>
              </a:tabLst>
            </a:pPr>
            <a:endParaRPr lang="en-IN" sz="2400" b="1" dirty="0"/>
          </a:p>
        </p:txBody>
      </p:sp>
    </p:spTree>
    <p:extLst>
      <p:ext uri="{BB962C8B-B14F-4D97-AF65-F5344CB8AC3E}">
        <p14:creationId xmlns:p14="http://schemas.microsoft.com/office/powerpoint/2010/main" xmlns="" val="2553942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908720"/>
            <a:ext cx="7560840" cy="4401205"/>
          </a:xfrm>
          <a:prstGeom prst="rect">
            <a:avLst/>
          </a:prstGeom>
        </p:spPr>
        <p:txBody>
          <a:bodyPr wrap="square">
            <a:spAutoFit/>
          </a:bodyPr>
          <a:lstStyle/>
          <a:p>
            <a:pPr marL="530225" indent="-530225"/>
            <a:r>
              <a:rPr lang="en-IN" sz="4000" b="1" dirty="0" smtClean="0"/>
              <a:t> * For </a:t>
            </a:r>
            <a:r>
              <a:rPr lang="en-IN" sz="4000" b="1" dirty="0"/>
              <a:t>units of measurement, follow the International System of Units </a:t>
            </a:r>
            <a:r>
              <a:rPr lang="en-IN" sz="4000" b="1" dirty="0" smtClean="0"/>
              <a:t>(ISU).</a:t>
            </a:r>
            <a:endParaRPr lang="en-IN" sz="4000" b="1" dirty="0"/>
          </a:p>
          <a:p>
            <a:pPr marL="530225" indent="-530225"/>
            <a:r>
              <a:rPr lang="en-IN" sz="4000" b="1" dirty="0"/>
              <a:t>* </a:t>
            </a:r>
            <a:r>
              <a:rPr lang="en-IN" sz="4000" b="1" dirty="0" smtClean="0"/>
              <a:t>Present </a:t>
            </a:r>
            <a:r>
              <a:rPr lang="en-IN" sz="4000" b="1" dirty="0"/>
              <a:t>proper control experiments  again to make the experiment of investigation repeatable</a:t>
            </a:r>
          </a:p>
        </p:txBody>
      </p:sp>
    </p:spTree>
    <p:extLst>
      <p:ext uri="{BB962C8B-B14F-4D97-AF65-F5344CB8AC3E}">
        <p14:creationId xmlns:p14="http://schemas.microsoft.com/office/powerpoint/2010/main" xmlns="" val="1213054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6712"/>
            <a:ext cx="6400800" cy="1144488"/>
          </a:xfrm>
        </p:spPr>
        <p:txBody>
          <a:bodyPr>
            <a:normAutofit fontScale="90000"/>
          </a:bodyPr>
          <a:lstStyle/>
          <a:p>
            <a:r>
              <a:rPr lang="en-IN" b="1" dirty="0"/>
              <a:t>Statistics/ experimental design </a:t>
            </a:r>
          </a:p>
        </p:txBody>
      </p:sp>
      <p:sp>
        <p:nvSpPr>
          <p:cNvPr id="3" name="Rectangle 2"/>
          <p:cNvSpPr/>
          <p:nvPr/>
        </p:nvSpPr>
        <p:spPr>
          <a:xfrm>
            <a:off x="827584" y="2136339"/>
            <a:ext cx="7632848" cy="3416320"/>
          </a:xfrm>
          <a:prstGeom prst="rect">
            <a:avLst/>
          </a:prstGeom>
        </p:spPr>
        <p:txBody>
          <a:bodyPr wrap="square">
            <a:spAutoFit/>
          </a:bodyPr>
          <a:lstStyle/>
          <a:p>
            <a:r>
              <a:rPr lang="en-IN" sz="2400" b="1" dirty="0"/>
              <a:t>• </a:t>
            </a:r>
            <a:r>
              <a:rPr lang="en-IN" sz="2400" b="1" dirty="0" smtClean="0"/>
              <a:t> You </a:t>
            </a:r>
            <a:r>
              <a:rPr lang="en-IN" sz="2400" b="1" dirty="0"/>
              <a:t>have to decide on the design to be used to analyse </a:t>
            </a:r>
            <a:r>
              <a:rPr lang="en-IN" sz="2400" b="1" dirty="0" smtClean="0"/>
              <a:t>    your </a:t>
            </a:r>
            <a:r>
              <a:rPr lang="en-IN" sz="2400" b="1" dirty="0"/>
              <a:t>collected data include level of probability. </a:t>
            </a:r>
            <a:endParaRPr lang="en-IN" sz="2400" b="1" dirty="0" smtClean="0"/>
          </a:p>
          <a:p>
            <a:pPr marL="342900" indent="-342900">
              <a:buFont typeface="Arial" charset="0"/>
              <a:buChar char="•"/>
            </a:pPr>
            <a:endParaRPr lang="en-IN" sz="2400" b="1" dirty="0"/>
          </a:p>
          <a:p>
            <a:pPr marL="265113" indent="-265113"/>
            <a:r>
              <a:rPr lang="en-IN" sz="2400" b="1" dirty="0" smtClean="0"/>
              <a:t>• Indicate </a:t>
            </a:r>
            <a:r>
              <a:rPr lang="en-IN" sz="2400" b="1" dirty="0"/>
              <a:t>the statistical tests used with all relevant parameters: e.g., mean and standard deviation (SD): 44% (±3); median and </a:t>
            </a:r>
            <a:r>
              <a:rPr lang="en-IN" sz="2400" b="1" dirty="0" err="1"/>
              <a:t>interpercentile</a:t>
            </a:r>
            <a:r>
              <a:rPr lang="en-IN" sz="2400" b="1" dirty="0"/>
              <a:t> </a:t>
            </a:r>
            <a:r>
              <a:rPr lang="en-IN" sz="2400" b="1" dirty="0" smtClean="0"/>
              <a:t>range</a:t>
            </a:r>
          </a:p>
          <a:p>
            <a:pPr marL="265113" indent="-265113"/>
            <a:endParaRPr lang="en-IN" sz="2400" b="1" dirty="0"/>
          </a:p>
          <a:p>
            <a:r>
              <a:rPr lang="en-IN" sz="2400" b="1" dirty="0" smtClean="0"/>
              <a:t>• Use </a:t>
            </a:r>
            <a:r>
              <a:rPr lang="en-IN" sz="2400" b="1" dirty="0"/>
              <a:t>mean and standard deviation to report normally distributed data.</a:t>
            </a:r>
          </a:p>
        </p:txBody>
      </p:sp>
    </p:spTree>
    <p:extLst>
      <p:ext uri="{BB962C8B-B14F-4D97-AF65-F5344CB8AC3E}">
        <p14:creationId xmlns:p14="http://schemas.microsoft.com/office/powerpoint/2010/main" xmlns="" val="11433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24744"/>
            <a:ext cx="7488832" cy="5170646"/>
          </a:xfrm>
          <a:prstGeom prst="rect">
            <a:avLst/>
          </a:prstGeom>
        </p:spPr>
        <p:txBody>
          <a:bodyPr wrap="square">
            <a:spAutoFit/>
          </a:bodyPr>
          <a:lstStyle/>
          <a:p>
            <a:r>
              <a:rPr lang="en-IN" dirty="0" smtClean="0"/>
              <a:t>      </a:t>
            </a:r>
            <a:r>
              <a:rPr lang="en-IN" sz="4000" b="1" dirty="0" smtClean="0"/>
              <a:t>Design </a:t>
            </a:r>
            <a:r>
              <a:rPr lang="en-IN" sz="4000" b="1" dirty="0"/>
              <a:t>of experiments involves:</a:t>
            </a:r>
          </a:p>
          <a:p>
            <a:endParaRPr lang="en-IN" dirty="0"/>
          </a:p>
          <a:p>
            <a:r>
              <a:rPr lang="en-IN" sz="3200" b="1" dirty="0"/>
              <a:t> </a:t>
            </a:r>
            <a:r>
              <a:rPr lang="en-IN" sz="3200" b="1" dirty="0" smtClean="0"/>
              <a:t>*  </a:t>
            </a:r>
            <a:r>
              <a:rPr lang="en-IN" sz="2800" b="1" dirty="0"/>
              <a:t>The systematic collection of dat</a:t>
            </a:r>
            <a:r>
              <a:rPr lang="en-IN" sz="3200" b="1" dirty="0"/>
              <a:t>a</a:t>
            </a:r>
          </a:p>
          <a:p>
            <a:r>
              <a:rPr lang="en-IN" dirty="0"/>
              <a:t>    </a:t>
            </a:r>
            <a:endParaRPr lang="en-IN" dirty="0" smtClean="0"/>
          </a:p>
          <a:p>
            <a:pPr marL="530225" indent="-530225"/>
            <a:r>
              <a:rPr lang="en-IN" dirty="0" smtClean="0"/>
              <a:t> </a:t>
            </a:r>
            <a:r>
              <a:rPr lang="en-IN" sz="3200" b="1" dirty="0" smtClean="0"/>
              <a:t>*</a:t>
            </a:r>
            <a:r>
              <a:rPr lang="en-IN" sz="3200" dirty="0" smtClean="0"/>
              <a:t> </a:t>
            </a:r>
            <a:r>
              <a:rPr lang="en-IN" sz="2800" b="1" dirty="0" smtClean="0"/>
              <a:t>A </a:t>
            </a:r>
            <a:r>
              <a:rPr lang="en-IN" sz="2800" b="1" dirty="0"/>
              <a:t>focus on the design itself, rather than the </a:t>
            </a:r>
            <a:r>
              <a:rPr lang="en-IN" sz="2800" b="1" dirty="0" smtClean="0"/>
              <a:t>results </a:t>
            </a:r>
          </a:p>
          <a:p>
            <a:pPr marL="442913" indent="-442913"/>
            <a:r>
              <a:rPr lang="en-IN" sz="3200" b="1" dirty="0" smtClean="0"/>
              <a:t>* </a:t>
            </a:r>
            <a:r>
              <a:rPr lang="en-IN" sz="2800" b="1" dirty="0" smtClean="0"/>
              <a:t>Critically observe the effect of independent </a:t>
            </a:r>
            <a:r>
              <a:rPr lang="en-IN" sz="2800" b="1" dirty="0"/>
              <a:t>(input) variables </a:t>
            </a:r>
            <a:r>
              <a:rPr lang="en-IN" sz="2800" b="1" dirty="0" smtClean="0"/>
              <a:t>on the  </a:t>
            </a:r>
            <a:r>
              <a:rPr lang="en-IN" sz="2800" b="1" dirty="0"/>
              <a:t>dependent variables or response </a:t>
            </a:r>
            <a:r>
              <a:rPr lang="en-IN" sz="2800" b="1" dirty="0" smtClean="0"/>
              <a:t>variables</a:t>
            </a:r>
            <a:r>
              <a:rPr lang="en-IN" dirty="0" smtClean="0"/>
              <a:t>  </a:t>
            </a:r>
          </a:p>
          <a:p>
            <a:pPr marL="530225" indent="-530225">
              <a:tabLst>
                <a:tab pos="442913" algn="l"/>
              </a:tabLst>
            </a:pPr>
            <a:r>
              <a:rPr lang="en-IN" sz="2800" b="1" dirty="0" smtClean="0"/>
              <a:t>*  </a:t>
            </a:r>
            <a:r>
              <a:rPr lang="en-IN" sz="2800" b="1" dirty="0"/>
              <a:t>Ensuring results are valid, easily interpreted, and definitive</a:t>
            </a:r>
            <a:r>
              <a:rPr lang="en-IN" dirty="0"/>
              <a:t>.</a:t>
            </a:r>
          </a:p>
          <a:p>
            <a:endParaRPr lang="en-IN" dirty="0"/>
          </a:p>
        </p:txBody>
      </p:sp>
    </p:spTree>
    <p:extLst>
      <p:ext uri="{BB962C8B-B14F-4D97-AF65-F5344CB8AC3E}">
        <p14:creationId xmlns:p14="http://schemas.microsoft.com/office/powerpoint/2010/main" xmlns="" val="1990305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836712"/>
            <a:ext cx="7056784" cy="5016758"/>
          </a:xfrm>
          <a:prstGeom prst="rect">
            <a:avLst/>
          </a:prstGeom>
        </p:spPr>
        <p:txBody>
          <a:bodyPr wrap="square">
            <a:spAutoFit/>
          </a:bodyPr>
          <a:lstStyle/>
          <a:p>
            <a:pPr marL="442913" indent="-442913"/>
            <a:r>
              <a:rPr lang="en-IN" sz="3200" dirty="0" smtClean="0"/>
              <a:t>• </a:t>
            </a:r>
            <a:r>
              <a:rPr lang="en-IN" sz="3200" b="1" dirty="0" smtClean="0"/>
              <a:t>Use </a:t>
            </a:r>
            <a:r>
              <a:rPr lang="en-IN" sz="3200" b="1" dirty="0"/>
              <a:t>median and </a:t>
            </a:r>
            <a:r>
              <a:rPr lang="en-IN" sz="3200" b="1" dirty="0" err="1" smtClean="0"/>
              <a:t>interpercentile</a:t>
            </a:r>
            <a:r>
              <a:rPr lang="en-IN" sz="3200" b="1" dirty="0" smtClean="0"/>
              <a:t> </a:t>
            </a:r>
            <a:r>
              <a:rPr lang="en-IN" sz="3200" b="1" dirty="0"/>
              <a:t>range to report skewed data.</a:t>
            </a:r>
          </a:p>
          <a:p>
            <a:pPr marL="265113" indent="-265113"/>
            <a:endParaRPr lang="en-IN" sz="3200" b="1" dirty="0" smtClean="0"/>
          </a:p>
          <a:p>
            <a:pPr marL="265113" indent="-265113"/>
            <a:r>
              <a:rPr lang="en-IN" sz="3200" b="1" dirty="0" smtClean="0"/>
              <a:t>• For </a:t>
            </a:r>
            <a:r>
              <a:rPr lang="en-IN" sz="3200" b="1" dirty="0"/>
              <a:t>numbers, use two significant digits unless more precision is necessary (2.08, not 2.07856444).</a:t>
            </a:r>
          </a:p>
          <a:p>
            <a:endParaRPr lang="en-IN" sz="3200" b="1" dirty="0" smtClean="0"/>
          </a:p>
          <a:p>
            <a:r>
              <a:rPr lang="en-IN" sz="3200" b="1" dirty="0" smtClean="0"/>
              <a:t>• Never </a:t>
            </a:r>
            <a:r>
              <a:rPr lang="en-IN" sz="3200" b="1" dirty="0"/>
              <a:t>use percentages for very small samples e.g., "one out of two" should not be replaced by 50%.</a:t>
            </a:r>
          </a:p>
        </p:txBody>
      </p:sp>
    </p:spTree>
    <p:extLst>
      <p:ext uri="{BB962C8B-B14F-4D97-AF65-F5344CB8AC3E}">
        <p14:creationId xmlns:p14="http://schemas.microsoft.com/office/powerpoint/2010/main" xmlns="" val="2443547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24744"/>
            <a:ext cx="6840760" cy="4370427"/>
          </a:xfrm>
          <a:prstGeom prst="rect">
            <a:avLst/>
          </a:prstGeom>
        </p:spPr>
        <p:txBody>
          <a:bodyPr wrap="square">
            <a:spAutoFit/>
          </a:bodyPr>
          <a:lstStyle/>
          <a:p>
            <a:r>
              <a:rPr lang="en-IN" sz="3200" b="1" dirty="0" smtClean="0"/>
              <a:t>*</a:t>
            </a:r>
            <a:r>
              <a:rPr lang="en-IN" dirty="0" smtClean="0"/>
              <a:t>  </a:t>
            </a:r>
            <a:r>
              <a:rPr lang="en-IN" sz="2800" b="1" dirty="0" smtClean="0"/>
              <a:t>However</a:t>
            </a:r>
            <a:r>
              <a:rPr lang="en-IN" sz="2800" b="1" dirty="0"/>
              <a:t>, remember that most journals offer the possibility of adding Supporting Materials, so use them freely for data of secondary importance. In this way, do not attempt to "hide" data in the hope of saving it for a later paper. You may lose evidence to reinforce your conclusion. If data are too abundant, you can use those supplementary </a:t>
            </a:r>
            <a:r>
              <a:rPr lang="en-IN" sz="3200" b="1" dirty="0"/>
              <a:t>materials.</a:t>
            </a:r>
          </a:p>
          <a:p>
            <a:endParaRPr lang="en-IN" dirty="0"/>
          </a:p>
        </p:txBody>
      </p:sp>
    </p:spTree>
    <p:extLst>
      <p:ext uri="{BB962C8B-B14F-4D97-AF65-F5344CB8AC3E}">
        <p14:creationId xmlns:p14="http://schemas.microsoft.com/office/powerpoint/2010/main" xmlns="" val="1238116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EXPERIMENTAL DESIGNS</a:t>
            </a:r>
            <a:endParaRPr lang="en-IN" b="1" dirty="0"/>
          </a:p>
        </p:txBody>
      </p:sp>
      <p:sp>
        <p:nvSpPr>
          <p:cNvPr id="3" name="Rectangle 2"/>
          <p:cNvSpPr/>
          <p:nvPr/>
        </p:nvSpPr>
        <p:spPr>
          <a:xfrm>
            <a:off x="683568" y="2420887"/>
            <a:ext cx="8208912" cy="3477875"/>
          </a:xfrm>
          <a:prstGeom prst="rect">
            <a:avLst/>
          </a:prstGeom>
        </p:spPr>
        <p:txBody>
          <a:bodyPr wrap="square">
            <a:spAutoFit/>
          </a:bodyPr>
          <a:lstStyle/>
          <a:p>
            <a:pPr marL="285750" indent="-285750">
              <a:buFont typeface="Arial" charset="0"/>
              <a:buChar char="•"/>
            </a:pPr>
            <a:r>
              <a:rPr lang="en-IN" sz="4400" b="1" dirty="0" smtClean="0"/>
              <a:t>What </a:t>
            </a:r>
            <a:r>
              <a:rPr lang="en-IN" sz="4400" b="1" dirty="0"/>
              <a:t>is experimental design?</a:t>
            </a:r>
            <a:r>
              <a:rPr lang="en-IN" sz="4400" dirty="0"/>
              <a:t> </a:t>
            </a:r>
            <a:endParaRPr lang="en-IN" sz="4400" dirty="0" smtClean="0"/>
          </a:p>
          <a:p>
            <a:pPr marL="442913" indent="-442913"/>
            <a:r>
              <a:rPr lang="en-IN" sz="3200" dirty="0"/>
              <a:t> </a:t>
            </a:r>
            <a:r>
              <a:rPr lang="en-IN" sz="3200" dirty="0" smtClean="0"/>
              <a:t>    </a:t>
            </a:r>
            <a:r>
              <a:rPr lang="en-IN" sz="4400" dirty="0" smtClean="0"/>
              <a:t>It </a:t>
            </a:r>
            <a:r>
              <a:rPr lang="en-IN" sz="4400" dirty="0"/>
              <a:t>is refer to as a plan for </a:t>
            </a:r>
            <a:endParaRPr lang="en-IN" sz="4400" dirty="0" smtClean="0"/>
          </a:p>
          <a:p>
            <a:pPr marL="442913" indent="-442913"/>
            <a:r>
              <a:rPr lang="en-IN" sz="4400" dirty="0"/>
              <a:t> </a:t>
            </a:r>
            <a:r>
              <a:rPr lang="en-IN" sz="4400" dirty="0" smtClean="0"/>
              <a:t>assigning </a:t>
            </a:r>
            <a:r>
              <a:rPr lang="en-IN" sz="4400" dirty="0"/>
              <a:t>experimental units to treatment conditions.</a:t>
            </a:r>
          </a:p>
          <a:p>
            <a:endParaRPr lang="en-IN" sz="4400" dirty="0" smtClean="0"/>
          </a:p>
        </p:txBody>
      </p:sp>
    </p:spTree>
    <p:extLst>
      <p:ext uri="{BB962C8B-B14F-4D97-AF65-F5344CB8AC3E}">
        <p14:creationId xmlns:p14="http://schemas.microsoft.com/office/powerpoint/2010/main" xmlns="" val="4077854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80728"/>
            <a:ext cx="7488832" cy="5663089"/>
          </a:xfrm>
          <a:prstGeom prst="rect">
            <a:avLst/>
          </a:prstGeom>
        </p:spPr>
        <p:txBody>
          <a:bodyPr wrap="square">
            <a:spAutoFit/>
          </a:bodyPr>
          <a:lstStyle/>
          <a:p>
            <a:pPr algn="ctr"/>
            <a:r>
              <a:rPr lang="en-IN" sz="3200" b="1" dirty="0" smtClean="0"/>
              <a:t>Basic Principle of Experimental Design</a:t>
            </a:r>
            <a:r>
              <a:rPr lang="en-IN" dirty="0" smtClean="0"/>
              <a:t>: </a:t>
            </a:r>
            <a:endParaRPr lang="en-IN" dirty="0"/>
          </a:p>
          <a:p>
            <a:r>
              <a:rPr lang="en-IN" dirty="0" smtClean="0"/>
              <a:t> </a:t>
            </a:r>
            <a:r>
              <a:rPr lang="en-IN" b="1" dirty="0" smtClean="0"/>
              <a:t>*</a:t>
            </a:r>
            <a:endParaRPr lang="en-IN" b="1" dirty="0"/>
          </a:p>
          <a:p>
            <a:endParaRPr lang="en-IN" sz="2400" b="1" dirty="0" smtClean="0"/>
          </a:p>
          <a:p>
            <a:pPr marL="457200" indent="-457200">
              <a:buAutoNum type="alphaLcPeriod"/>
            </a:pPr>
            <a:r>
              <a:rPr lang="en-IN" sz="3200" b="1" dirty="0" smtClean="0"/>
              <a:t>Randomization :</a:t>
            </a:r>
            <a:r>
              <a:rPr lang="en-IN" sz="2400" b="1" dirty="0" smtClean="0"/>
              <a:t> </a:t>
            </a:r>
            <a:r>
              <a:rPr lang="en-IN" sz="2400" dirty="0" smtClean="0"/>
              <a:t>Process </a:t>
            </a:r>
            <a:r>
              <a:rPr lang="en-IN" sz="2400" dirty="0"/>
              <a:t>of allotting </a:t>
            </a:r>
            <a:r>
              <a:rPr lang="en-IN" sz="2400" dirty="0" smtClean="0"/>
              <a:t> </a:t>
            </a:r>
            <a:r>
              <a:rPr lang="en-IN" sz="2400" dirty="0"/>
              <a:t>treatments to the experimental units </a:t>
            </a:r>
            <a:r>
              <a:rPr lang="en-IN" sz="2400" dirty="0" smtClean="0"/>
              <a:t>without bias</a:t>
            </a:r>
          </a:p>
          <a:p>
            <a:pPr marL="457200" indent="-457200">
              <a:buAutoNum type="alphaLcPeriod"/>
            </a:pPr>
            <a:endParaRPr lang="en-IN" sz="2400" dirty="0"/>
          </a:p>
          <a:p>
            <a:pPr marL="530225" indent="-530225"/>
            <a:r>
              <a:rPr lang="en-IN" sz="2400" b="1" dirty="0" smtClean="0"/>
              <a:t> b. </a:t>
            </a:r>
            <a:r>
              <a:rPr lang="en-IN" sz="3200" b="1" dirty="0"/>
              <a:t>Replication </a:t>
            </a:r>
            <a:r>
              <a:rPr lang="en-IN" sz="2400" b="1" dirty="0" smtClean="0"/>
              <a:t>: </a:t>
            </a:r>
            <a:r>
              <a:rPr lang="en-IN" sz="2400" dirty="0" smtClean="0"/>
              <a:t>Number </a:t>
            </a:r>
            <a:r>
              <a:rPr lang="en-IN" sz="2400" dirty="0"/>
              <a:t>of times </a:t>
            </a:r>
            <a:r>
              <a:rPr lang="en-IN" sz="2400" dirty="0" smtClean="0"/>
              <a:t> samples/ variety/   animal  </a:t>
            </a:r>
            <a:r>
              <a:rPr lang="en-IN" sz="2400" dirty="0"/>
              <a:t>are applied on experimental </a:t>
            </a:r>
            <a:r>
              <a:rPr lang="en-IN" sz="2400" dirty="0" smtClean="0"/>
              <a:t>units. </a:t>
            </a:r>
          </a:p>
          <a:p>
            <a:endParaRPr lang="en-IN" sz="2400" b="1" dirty="0"/>
          </a:p>
          <a:p>
            <a:pPr marL="530225" indent="-530225"/>
            <a:r>
              <a:rPr lang="en-IN" sz="2400" b="1" dirty="0" smtClean="0"/>
              <a:t> c. </a:t>
            </a:r>
            <a:r>
              <a:rPr lang="en-IN" sz="3200" b="1" dirty="0" smtClean="0"/>
              <a:t>Local Control</a:t>
            </a:r>
            <a:r>
              <a:rPr lang="en-IN" sz="2400" b="1" dirty="0" smtClean="0"/>
              <a:t>: </a:t>
            </a:r>
            <a:r>
              <a:rPr lang="en-IN" sz="2400" dirty="0" smtClean="0"/>
              <a:t>Process of bringing all extraneous materials under control during study</a:t>
            </a:r>
          </a:p>
          <a:p>
            <a:endParaRPr lang="en-IN" sz="2400" b="1" dirty="0"/>
          </a:p>
          <a:p>
            <a:r>
              <a:rPr lang="en-IN" sz="2400" b="1" dirty="0" smtClean="0"/>
              <a:t>	</a:t>
            </a:r>
          </a:p>
          <a:p>
            <a:endParaRPr lang="en-IN" sz="2400" b="1" dirty="0"/>
          </a:p>
        </p:txBody>
      </p:sp>
    </p:spTree>
    <p:extLst>
      <p:ext uri="{BB962C8B-B14F-4D97-AF65-F5344CB8AC3E}">
        <p14:creationId xmlns:p14="http://schemas.microsoft.com/office/powerpoint/2010/main" xmlns="" val="3831706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6712"/>
            <a:ext cx="6400800" cy="1224136"/>
          </a:xfrm>
        </p:spPr>
        <p:txBody>
          <a:bodyPr>
            <a:normAutofit fontScale="90000"/>
          </a:bodyPr>
          <a:lstStyle/>
          <a:p>
            <a:r>
              <a:rPr lang="en-IN" dirty="0"/>
              <a:t>	</a:t>
            </a: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b="1" dirty="0" smtClean="0"/>
              <a:t>Type </a:t>
            </a:r>
            <a:r>
              <a:rPr lang="en-IN" b="1" dirty="0"/>
              <a:t>of Experimental designs</a:t>
            </a:r>
          </a:p>
        </p:txBody>
      </p:sp>
      <p:sp>
        <p:nvSpPr>
          <p:cNvPr id="3" name="Rectangle 2"/>
          <p:cNvSpPr/>
          <p:nvPr/>
        </p:nvSpPr>
        <p:spPr>
          <a:xfrm>
            <a:off x="899592" y="1844825"/>
            <a:ext cx="7488832" cy="4185761"/>
          </a:xfrm>
          <a:prstGeom prst="rect">
            <a:avLst/>
          </a:prstGeom>
        </p:spPr>
        <p:txBody>
          <a:bodyPr wrap="square">
            <a:spAutoFit/>
          </a:bodyPr>
          <a:lstStyle/>
          <a:p>
            <a:r>
              <a:rPr lang="en-IN" dirty="0"/>
              <a:t>	</a:t>
            </a:r>
            <a:endParaRPr lang="en-IN" dirty="0" smtClean="0"/>
          </a:p>
          <a:p>
            <a:pPr marL="354013" indent="-354013"/>
            <a:r>
              <a:rPr lang="en-IN" sz="3600" b="1" dirty="0" smtClean="0"/>
              <a:t>a</a:t>
            </a:r>
            <a:r>
              <a:rPr lang="en-IN" sz="3600" dirty="0" smtClean="0"/>
              <a:t>. </a:t>
            </a:r>
            <a:r>
              <a:rPr lang="en-IN" sz="3600" b="1" dirty="0" smtClean="0"/>
              <a:t>Completely </a:t>
            </a:r>
            <a:r>
              <a:rPr lang="en-IN" sz="3600" b="1" dirty="0"/>
              <a:t>randomized </a:t>
            </a:r>
            <a:r>
              <a:rPr lang="en-IN" sz="3600" b="1" dirty="0" smtClean="0"/>
              <a:t>design: </a:t>
            </a:r>
            <a:r>
              <a:rPr lang="en-IN" sz="2800" b="1" dirty="0"/>
              <a:t>T</a:t>
            </a:r>
            <a:r>
              <a:rPr lang="en-IN" sz="2800" b="1" dirty="0" smtClean="0"/>
              <a:t>reatment/participant are assigned to group are random</a:t>
            </a:r>
            <a:endParaRPr lang="en-IN" sz="2800" b="1" dirty="0"/>
          </a:p>
          <a:p>
            <a:pPr marL="442913" indent="-442913"/>
            <a:r>
              <a:rPr lang="en-IN" sz="3600" b="1" dirty="0" smtClean="0"/>
              <a:t>b. Randomized </a:t>
            </a:r>
            <a:r>
              <a:rPr lang="en-IN" sz="3600" b="1" dirty="0"/>
              <a:t>block </a:t>
            </a:r>
            <a:r>
              <a:rPr lang="en-IN" sz="3600" b="1" dirty="0" smtClean="0"/>
              <a:t>design: </a:t>
            </a:r>
            <a:r>
              <a:rPr lang="en-IN" sz="2800" b="1" dirty="0" smtClean="0"/>
              <a:t>participants </a:t>
            </a:r>
            <a:r>
              <a:rPr lang="en-IN" sz="2800" b="1" dirty="0"/>
              <a:t>are divided into homogeneous </a:t>
            </a:r>
            <a:r>
              <a:rPr lang="en-IN" sz="2800" b="1" dirty="0" smtClean="0"/>
              <a:t>blocks. Treatments </a:t>
            </a:r>
            <a:r>
              <a:rPr lang="en-IN" sz="2800" b="1" dirty="0"/>
              <a:t>are then randomly assigned to the blocks..   </a:t>
            </a:r>
            <a:endParaRPr lang="en-IN" sz="3600" b="1" dirty="0"/>
          </a:p>
          <a:p>
            <a:r>
              <a:rPr lang="en-IN" sz="3600" b="1" dirty="0" smtClean="0"/>
              <a:t>	</a:t>
            </a:r>
            <a:endParaRPr lang="en-IN" dirty="0"/>
          </a:p>
        </p:txBody>
      </p:sp>
    </p:spTree>
    <p:extLst>
      <p:ext uri="{BB962C8B-B14F-4D97-AF65-F5344CB8AC3E}">
        <p14:creationId xmlns:p14="http://schemas.microsoft.com/office/powerpoint/2010/main" xmlns="" val="1922705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LATIN SQUARE</a:t>
            </a:r>
            <a:endParaRPr lang="en-IN" b="1" dirty="0"/>
          </a:p>
        </p:txBody>
      </p:sp>
      <p:sp>
        <p:nvSpPr>
          <p:cNvPr id="3" name="Rectangle 2"/>
          <p:cNvSpPr/>
          <p:nvPr/>
        </p:nvSpPr>
        <p:spPr>
          <a:xfrm>
            <a:off x="683568" y="2276872"/>
            <a:ext cx="7776864" cy="830997"/>
          </a:xfrm>
          <a:prstGeom prst="rect">
            <a:avLst/>
          </a:prstGeom>
        </p:spPr>
        <p:txBody>
          <a:bodyPr wrap="square">
            <a:spAutoFit/>
          </a:bodyPr>
          <a:lstStyle/>
          <a:p>
            <a:r>
              <a:rPr lang="en-IN" sz="2400" b="1" dirty="0"/>
              <a:t>It  ensures that each letter appears an equal number of times  </a:t>
            </a:r>
            <a:r>
              <a:rPr lang="en-IN" sz="2400" b="1" dirty="0" err="1"/>
              <a:t>e.g</a:t>
            </a:r>
            <a:r>
              <a:rPr lang="en-IN" sz="2400" b="1" dirty="0"/>
              <a:t> number of column equals number of rows</a:t>
            </a:r>
          </a:p>
        </p:txBody>
      </p:sp>
      <p:pic>
        <p:nvPicPr>
          <p:cNvPr id="4" name="Picture 3" descr="http://www.statisticshowto.com/wp-content/uploads/2017/05/balanced-latin-square.png"/>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5" y="3284984"/>
            <a:ext cx="7488832" cy="2664296"/>
          </a:xfrm>
          <a:prstGeom prst="rect">
            <a:avLst/>
          </a:prstGeom>
          <a:noFill/>
          <a:ln>
            <a:noFill/>
          </a:ln>
        </p:spPr>
      </p:pic>
    </p:spTree>
    <p:extLst>
      <p:ext uri="{BB962C8B-B14F-4D97-AF65-F5344CB8AC3E}">
        <p14:creationId xmlns:p14="http://schemas.microsoft.com/office/powerpoint/2010/main" xmlns="" val="806216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96752"/>
            <a:ext cx="7488832" cy="5139869"/>
          </a:xfrm>
          <a:prstGeom prst="rect">
            <a:avLst/>
          </a:prstGeom>
        </p:spPr>
        <p:txBody>
          <a:bodyPr wrap="square">
            <a:spAutoFit/>
          </a:bodyPr>
          <a:lstStyle/>
          <a:p>
            <a:r>
              <a:rPr lang="en-IN" sz="3200" b="1" dirty="0"/>
              <a:t> </a:t>
            </a:r>
            <a:r>
              <a:rPr lang="en-IN" sz="3200" b="1" dirty="0" smtClean="0"/>
              <a:t>*</a:t>
            </a:r>
            <a:r>
              <a:rPr lang="en-IN" dirty="0" smtClean="0"/>
              <a:t>  </a:t>
            </a:r>
            <a:r>
              <a:rPr lang="en-IN" sz="3600" b="1" dirty="0" smtClean="0"/>
              <a:t>Factorial </a:t>
            </a:r>
            <a:r>
              <a:rPr lang="en-IN" sz="3600" b="1" dirty="0"/>
              <a:t>experiment </a:t>
            </a:r>
            <a:r>
              <a:rPr lang="en-IN" sz="3600" b="1" dirty="0" smtClean="0"/>
              <a:t>: </a:t>
            </a:r>
            <a:r>
              <a:rPr lang="en-IN" sz="3600" dirty="0" smtClean="0"/>
              <a:t> </a:t>
            </a:r>
            <a:r>
              <a:rPr lang="en-IN" sz="3200" dirty="0"/>
              <a:t>used to investigate the effect of two or more independent </a:t>
            </a:r>
            <a:r>
              <a:rPr lang="en-IN" sz="3200" dirty="0" smtClean="0"/>
              <a:t>variables (factor) </a:t>
            </a:r>
            <a:r>
              <a:rPr lang="en-IN" sz="3200" dirty="0"/>
              <a:t>on one dependent variable</a:t>
            </a:r>
            <a:r>
              <a:rPr lang="en-IN" sz="3200" dirty="0" smtClean="0"/>
              <a:t>.</a:t>
            </a:r>
          </a:p>
          <a:p>
            <a:r>
              <a:rPr lang="en-IN" sz="3600" dirty="0" smtClean="0"/>
              <a:t> </a:t>
            </a:r>
            <a:r>
              <a:rPr lang="en-IN" sz="3600" b="1" dirty="0" smtClean="0"/>
              <a:t>*</a:t>
            </a:r>
            <a:r>
              <a:rPr lang="en-IN" sz="3600" dirty="0" smtClean="0"/>
              <a:t> </a:t>
            </a:r>
            <a:r>
              <a:rPr lang="en-IN" sz="3600" b="1" dirty="0" smtClean="0"/>
              <a:t>Regression analysis</a:t>
            </a:r>
            <a:r>
              <a:rPr lang="en-IN" sz="3600" dirty="0" smtClean="0"/>
              <a:t>: </a:t>
            </a:r>
            <a:r>
              <a:rPr lang="en-IN" sz="2800" dirty="0" smtClean="0"/>
              <a:t>It shows </a:t>
            </a:r>
            <a:r>
              <a:rPr lang="en-IN" sz="2800" dirty="0"/>
              <a:t>the relationship between a dependent variable and one or more independent variables </a:t>
            </a:r>
          </a:p>
          <a:p>
            <a:r>
              <a:rPr lang="en-IN" sz="3600" dirty="0" smtClean="0"/>
              <a:t> </a:t>
            </a:r>
            <a:r>
              <a:rPr lang="en-IN" sz="3600" b="1" dirty="0" smtClean="0"/>
              <a:t>* Correlation analysis</a:t>
            </a:r>
            <a:r>
              <a:rPr lang="en-IN" sz="3600" dirty="0"/>
              <a:t>: </a:t>
            </a:r>
            <a:r>
              <a:rPr lang="en-IN" sz="3200" dirty="0" smtClean="0"/>
              <a:t>It is </a:t>
            </a:r>
            <a:r>
              <a:rPr lang="en-IN" sz="3200" dirty="0"/>
              <a:t>a measure of linear association between two variables</a:t>
            </a:r>
            <a:endParaRPr lang="en-IN" sz="3200" dirty="0" smtClean="0"/>
          </a:p>
          <a:p>
            <a:endParaRPr lang="en-IN" sz="3600" dirty="0"/>
          </a:p>
        </p:txBody>
      </p:sp>
    </p:spTree>
    <p:extLst>
      <p:ext uri="{BB962C8B-B14F-4D97-AF65-F5344CB8AC3E}">
        <p14:creationId xmlns:p14="http://schemas.microsoft.com/office/powerpoint/2010/main" xmlns="" val="4145803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24744"/>
            <a:ext cx="7272808" cy="4832092"/>
          </a:xfrm>
          <a:prstGeom prst="rect">
            <a:avLst/>
          </a:prstGeom>
        </p:spPr>
        <p:txBody>
          <a:bodyPr wrap="square">
            <a:spAutoFit/>
          </a:bodyPr>
          <a:lstStyle/>
          <a:p>
            <a:r>
              <a:rPr lang="en-IN" sz="2800" b="1" dirty="0" smtClean="0"/>
              <a:t>* Student </a:t>
            </a:r>
            <a:r>
              <a:rPr lang="en-IN" sz="2800" b="1" dirty="0"/>
              <a:t>“T” distribution : </a:t>
            </a:r>
            <a:r>
              <a:rPr lang="en-IN" sz="2800" dirty="0" smtClean="0"/>
              <a:t>It </a:t>
            </a:r>
            <a:r>
              <a:rPr lang="en-IN" sz="2800" dirty="0"/>
              <a:t>is  used to estimate population parameters when the sample size is small and/or when the population variance is unknown</a:t>
            </a:r>
            <a:r>
              <a:rPr lang="en-IN" sz="2800" dirty="0" smtClean="0"/>
              <a:t>.</a:t>
            </a:r>
          </a:p>
          <a:p>
            <a:endParaRPr lang="en-IN" sz="2800" dirty="0"/>
          </a:p>
          <a:p>
            <a:r>
              <a:rPr lang="en-IN" sz="2800" b="1" dirty="0"/>
              <a:t>Chi </a:t>
            </a:r>
            <a:r>
              <a:rPr lang="en-IN" sz="2800" b="1" dirty="0" smtClean="0"/>
              <a:t>square:  </a:t>
            </a:r>
            <a:r>
              <a:rPr lang="en-IN" sz="2800" dirty="0" smtClean="0"/>
              <a:t>It is a </a:t>
            </a:r>
            <a:r>
              <a:rPr lang="en-IN" sz="2800" dirty="0"/>
              <a:t>statistical test used to compare expected data with what we collected. </a:t>
            </a:r>
            <a:r>
              <a:rPr lang="en-IN" sz="2800" dirty="0" smtClean="0"/>
              <a:t> It shows  </a:t>
            </a:r>
            <a:r>
              <a:rPr lang="en-IN" sz="2800" dirty="0"/>
              <a:t>if there is a large difference between collected numbers and expected numbers. If the difference is large, it tells us that there may be something causing a significant change. </a:t>
            </a:r>
          </a:p>
        </p:txBody>
      </p:sp>
    </p:spTree>
    <p:extLst>
      <p:ext uri="{BB962C8B-B14F-4D97-AF65-F5344CB8AC3E}">
        <p14:creationId xmlns:p14="http://schemas.microsoft.com/office/powerpoint/2010/main" xmlns="" val="649062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8328502" cy="5016758"/>
          </a:xfrm>
          <a:prstGeom prst="rect">
            <a:avLst/>
          </a:prstGeom>
        </p:spPr>
        <p:txBody>
          <a:bodyPr wrap="square">
            <a:spAutoFit/>
          </a:bodyPr>
          <a:lstStyle/>
          <a:p>
            <a:r>
              <a:rPr lang="en-IN" sz="4000" b="1" dirty="0" smtClean="0"/>
              <a:t> Standard </a:t>
            </a:r>
            <a:r>
              <a:rPr lang="en-IN" sz="4000" b="1" dirty="0"/>
              <a:t>Deviation</a:t>
            </a:r>
            <a:r>
              <a:rPr lang="en-IN" sz="2800" dirty="0"/>
              <a:t>: It shows how individual deviate from the mean( are the results scatter/cluster around the mean). </a:t>
            </a:r>
            <a:endParaRPr lang="en-IN" sz="2800" b="1" dirty="0" smtClean="0"/>
          </a:p>
          <a:p>
            <a:r>
              <a:rPr lang="en-IN" sz="3200" b="1" dirty="0" smtClean="0"/>
              <a:t>*</a:t>
            </a:r>
            <a:r>
              <a:rPr lang="en-IN" sz="2800" b="1" dirty="0" smtClean="0"/>
              <a:t> </a:t>
            </a:r>
            <a:r>
              <a:rPr lang="en-IN" sz="2800" dirty="0" smtClean="0"/>
              <a:t>It </a:t>
            </a:r>
            <a:r>
              <a:rPr lang="en-IN" sz="2800" dirty="0"/>
              <a:t>does not indicate right/wrong. It is pure descriptive statistics</a:t>
            </a:r>
            <a:r>
              <a:rPr lang="en-IN" sz="2800" b="1" dirty="0"/>
              <a:t>.</a:t>
            </a:r>
          </a:p>
          <a:p>
            <a:r>
              <a:rPr lang="en-IN" sz="4000" b="1" dirty="0"/>
              <a:t>Standard Error</a:t>
            </a:r>
            <a:r>
              <a:rPr lang="en-IN" sz="2800" dirty="0"/>
              <a:t>: </a:t>
            </a:r>
            <a:r>
              <a:rPr lang="en-IN" sz="2800" dirty="0" smtClean="0"/>
              <a:t> </a:t>
            </a:r>
            <a:r>
              <a:rPr lang="en-IN" sz="3200" dirty="0" smtClean="0"/>
              <a:t>It </a:t>
            </a:r>
            <a:r>
              <a:rPr lang="en-IN" sz="3200" dirty="0"/>
              <a:t>is an indication of the reliability of the mean.</a:t>
            </a:r>
            <a:r>
              <a:rPr lang="en-IN" sz="2800" dirty="0"/>
              <a:t> </a:t>
            </a:r>
            <a:endParaRPr lang="en-IN" sz="2800" dirty="0" smtClean="0"/>
          </a:p>
          <a:p>
            <a:r>
              <a:rPr lang="en-IN" sz="3200" b="1" dirty="0" smtClean="0"/>
              <a:t>*</a:t>
            </a:r>
            <a:r>
              <a:rPr lang="en-IN" sz="2800" dirty="0" smtClean="0"/>
              <a:t>It </a:t>
            </a:r>
            <a:r>
              <a:rPr lang="en-IN" sz="2800" dirty="0"/>
              <a:t>helps to understand how accurate any sample mean is in relation to the true mean. It is a standard deviation of the population mean</a:t>
            </a:r>
            <a:r>
              <a:rPr lang="en-IN" sz="3200" dirty="0"/>
              <a:t> </a:t>
            </a:r>
          </a:p>
        </p:txBody>
      </p:sp>
    </p:spTree>
    <p:extLst>
      <p:ext uri="{BB962C8B-B14F-4D97-AF65-F5344CB8AC3E}">
        <p14:creationId xmlns:p14="http://schemas.microsoft.com/office/powerpoint/2010/main" xmlns="" val="3255991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a:t>Results</a:t>
            </a:r>
          </a:p>
        </p:txBody>
      </p:sp>
      <p:sp>
        <p:nvSpPr>
          <p:cNvPr id="3" name="Rectangle 2"/>
          <p:cNvSpPr/>
          <p:nvPr/>
        </p:nvSpPr>
        <p:spPr>
          <a:xfrm>
            <a:off x="1043608" y="2413338"/>
            <a:ext cx="7272808" cy="3539430"/>
          </a:xfrm>
          <a:prstGeom prst="rect">
            <a:avLst/>
          </a:prstGeom>
        </p:spPr>
        <p:txBody>
          <a:bodyPr wrap="square">
            <a:spAutoFit/>
          </a:bodyPr>
          <a:lstStyle/>
          <a:p>
            <a:pPr marL="354013" indent="-354013"/>
            <a:r>
              <a:rPr lang="en-IN" sz="2800" dirty="0" smtClean="0"/>
              <a:t>•</a:t>
            </a:r>
            <a:r>
              <a:rPr lang="en-IN" dirty="0" smtClean="0"/>
              <a:t> </a:t>
            </a:r>
            <a:r>
              <a:rPr lang="en-IN" sz="2800" b="1" dirty="0" smtClean="0"/>
              <a:t>This </a:t>
            </a:r>
            <a:r>
              <a:rPr lang="en-IN" sz="2800" b="1" dirty="0"/>
              <a:t>section answers to the question "What have you found?" Hence, only representative results from your research should be presented. The results should be </a:t>
            </a:r>
            <a:r>
              <a:rPr lang="en-IN" sz="2800" b="1" dirty="0" smtClean="0"/>
              <a:t>important </a:t>
            </a:r>
            <a:r>
              <a:rPr lang="en-IN" sz="2800" b="1" dirty="0"/>
              <a:t>for discussion</a:t>
            </a:r>
          </a:p>
          <a:p>
            <a:endParaRPr lang="en-IN" sz="2800" b="1" dirty="0" smtClean="0"/>
          </a:p>
          <a:p>
            <a:r>
              <a:rPr lang="en-IN" sz="2800" b="1" dirty="0" smtClean="0"/>
              <a:t>• References </a:t>
            </a:r>
            <a:r>
              <a:rPr lang="en-IN" sz="2800" b="1" dirty="0"/>
              <a:t>must never be included in this section.</a:t>
            </a:r>
          </a:p>
        </p:txBody>
      </p:sp>
    </p:spTree>
    <p:extLst>
      <p:ext uri="{BB962C8B-B14F-4D97-AF65-F5344CB8AC3E}">
        <p14:creationId xmlns:p14="http://schemas.microsoft.com/office/powerpoint/2010/main" xmlns="" val="332512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 descr="http://4.bp.blogspot.com/-j8ykOBEvOyw/UHcx8WQ3lLI/AAAAAAAABWw/NDzWgzppyXI/s1600/Witing+is+a+hard+work_cartoon.jpeg"/>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404664"/>
            <a:ext cx="8712968" cy="6192688"/>
          </a:xfrm>
          <a:prstGeom prst="rect">
            <a:avLst/>
          </a:prstGeom>
          <a:noFill/>
          <a:ln>
            <a:noFill/>
          </a:ln>
        </p:spPr>
      </p:pic>
    </p:spTree>
    <p:extLst>
      <p:ext uri="{BB962C8B-B14F-4D97-AF65-F5344CB8AC3E}">
        <p14:creationId xmlns:p14="http://schemas.microsoft.com/office/powerpoint/2010/main" xmlns="" val="1459612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Discussion</a:t>
            </a:r>
          </a:p>
        </p:txBody>
      </p:sp>
      <p:sp>
        <p:nvSpPr>
          <p:cNvPr id="3" name="Rectangle 2"/>
          <p:cNvSpPr/>
          <p:nvPr/>
        </p:nvSpPr>
        <p:spPr>
          <a:xfrm>
            <a:off x="899592" y="1997839"/>
            <a:ext cx="7272808" cy="4339650"/>
          </a:xfrm>
          <a:prstGeom prst="rect">
            <a:avLst/>
          </a:prstGeom>
        </p:spPr>
        <p:txBody>
          <a:bodyPr wrap="square">
            <a:spAutoFit/>
          </a:bodyPr>
          <a:lstStyle/>
          <a:p>
            <a:pPr marL="442913" indent="-442913"/>
            <a:r>
              <a:rPr lang="en-IN" sz="2800" dirty="0" smtClean="0"/>
              <a:t>•</a:t>
            </a:r>
            <a:r>
              <a:rPr lang="en-IN" dirty="0" smtClean="0"/>
              <a:t>  </a:t>
            </a:r>
            <a:r>
              <a:rPr lang="en-IN" sz="2800" b="1" dirty="0" smtClean="0"/>
              <a:t>At </a:t>
            </a:r>
            <a:r>
              <a:rPr lang="en-IN" sz="2800" b="1" dirty="0"/>
              <a:t>this section you must answer to what the results mean.</a:t>
            </a:r>
          </a:p>
          <a:p>
            <a:endParaRPr lang="en-IN" sz="2800" b="1" dirty="0"/>
          </a:p>
          <a:p>
            <a:pPr marL="442913" indent="-442913"/>
            <a:r>
              <a:rPr lang="en-IN" sz="2800" b="1" dirty="0" smtClean="0"/>
              <a:t>• Perhaps </a:t>
            </a:r>
            <a:r>
              <a:rPr lang="en-IN" sz="2800" b="1" dirty="0"/>
              <a:t>it is the easiest section to write, but the hardest section to get right. </a:t>
            </a:r>
          </a:p>
          <a:p>
            <a:endParaRPr lang="en-IN" sz="2800" b="1" dirty="0"/>
          </a:p>
          <a:p>
            <a:pPr marL="442913" indent="-442913"/>
            <a:r>
              <a:rPr lang="en-IN" sz="2800" b="1" dirty="0" smtClean="0"/>
              <a:t>• This </a:t>
            </a:r>
            <a:r>
              <a:rPr lang="en-IN" sz="2800" b="1" dirty="0"/>
              <a:t>is because it is </a:t>
            </a:r>
            <a:r>
              <a:rPr lang="en-IN" sz="2800" b="1" dirty="0" smtClean="0"/>
              <a:t>a vital  </a:t>
            </a:r>
            <a:r>
              <a:rPr lang="en-IN" sz="2800" b="1" dirty="0"/>
              <a:t>section of your article. Here you get the opportunity to sell your data. </a:t>
            </a:r>
          </a:p>
          <a:p>
            <a:endParaRPr lang="en-IN" sz="2400" b="1" dirty="0"/>
          </a:p>
        </p:txBody>
      </p:sp>
    </p:spTree>
    <p:extLst>
      <p:ext uri="{BB962C8B-B14F-4D97-AF65-F5344CB8AC3E}">
        <p14:creationId xmlns:p14="http://schemas.microsoft.com/office/powerpoint/2010/main" xmlns="" val="3477260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12776"/>
            <a:ext cx="7128792" cy="4216539"/>
          </a:xfrm>
          <a:prstGeom prst="rect">
            <a:avLst/>
          </a:prstGeom>
        </p:spPr>
        <p:txBody>
          <a:bodyPr wrap="square">
            <a:spAutoFit/>
          </a:bodyPr>
          <a:lstStyle/>
          <a:p>
            <a:pPr marL="176213" indent="-176213"/>
            <a:r>
              <a:rPr lang="en-IN" sz="2800" dirty="0" smtClean="0"/>
              <a:t>•</a:t>
            </a:r>
            <a:r>
              <a:rPr lang="en-IN" dirty="0" smtClean="0"/>
              <a:t> </a:t>
            </a:r>
            <a:r>
              <a:rPr lang="en-IN" sz="2400" b="1" dirty="0" smtClean="0"/>
              <a:t>Note </a:t>
            </a:r>
            <a:r>
              <a:rPr lang="en-IN" sz="2400" b="1" dirty="0"/>
              <a:t>that a huge numbers of manuscripts are rejected due to weak discussion.</a:t>
            </a:r>
          </a:p>
          <a:p>
            <a:endParaRPr lang="en-IN" sz="2400" b="1" dirty="0"/>
          </a:p>
          <a:p>
            <a:pPr marL="265113" indent="-265113"/>
            <a:r>
              <a:rPr lang="en-IN" sz="2400" b="1" dirty="0" smtClean="0"/>
              <a:t>• Here </a:t>
            </a:r>
            <a:r>
              <a:rPr lang="en-IN" sz="2400" b="1" dirty="0"/>
              <a:t>you need to compare the published results by your colleagues  / other </a:t>
            </a:r>
            <a:r>
              <a:rPr lang="en-IN" sz="2400" b="1" dirty="0" smtClean="0"/>
              <a:t> researchers </a:t>
            </a:r>
            <a:r>
              <a:rPr lang="en-IN" sz="2400" b="1" dirty="0"/>
              <a:t>with yours (using some of the references included in the Introduction/ literature review).</a:t>
            </a:r>
          </a:p>
          <a:p>
            <a:endParaRPr lang="en-IN" sz="2400" b="1" dirty="0"/>
          </a:p>
          <a:p>
            <a:pPr marL="265113" indent="-265113"/>
            <a:r>
              <a:rPr lang="en-IN" sz="2400" b="1" dirty="0" smtClean="0"/>
              <a:t>• Never </a:t>
            </a:r>
            <a:r>
              <a:rPr lang="en-IN" sz="2400" b="1" dirty="0"/>
              <a:t>ignore work that disagree with your results hence,  you must confront it and convince the reader that you are correct or better</a:t>
            </a:r>
          </a:p>
        </p:txBody>
      </p:sp>
    </p:spTree>
    <p:extLst>
      <p:ext uri="{BB962C8B-B14F-4D97-AF65-F5344CB8AC3E}">
        <p14:creationId xmlns:p14="http://schemas.microsoft.com/office/powerpoint/2010/main" xmlns="" val="1010407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b="1" dirty="0"/>
              <a:t>Conclusion</a:t>
            </a:r>
          </a:p>
        </p:txBody>
      </p:sp>
      <p:sp>
        <p:nvSpPr>
          <p:cNvPr id="3" name="Rectangle 2"/>
          <p:cNvSpPr/>
          <p:nvPr/>
        </p:nvSpPr>
        <p:spPr>
          <a:xfrm>
            <a:off x="867445" y="1730867"/>
            <a:ext cx="7632848" cy="4801314"/>
          </a:xfrm>
          <a:prstGeom prst="rect">
            <a:avLst/>
          </a:prstGeom>
        </p:spPr>
        <p:txBody>
          <a:bodyPr wrap="square">
            <a:spAutoFit/>
          </a:bodyPr>
          <a:lstStyle/>
          <a:p>
            <a:endParaRPr lang="en-IN" sz="2400" b="1" dirty="0" smtClean="0"/>
          </a:p>
          <a:p>
            <a:pPr marL="354013" indent="-354013"/>
            <a:r>
              <a:rPr lang="en-IN" sz="2400" b="1" dirty="0"/>
              <a:t>• </a:t>
            </a:r>
            <a:r>
              <a:rPr lang="en-IN" sz="2400" b="1" dirty="0" smtClean="0"/>
              <a:t>The </a:t>
            </a:r>
            <a:r>
              <a:rPr lang="en-IN" sz="2400" b="1" dirty="0"/>
              <a:t>conclusion indicates how the work progresses the field from the present state of knowledge.</a:t>
            </a:r>
          </a:p>
          <a:p>
            <a:endParaRPr lang="en-IN" sz="2400" b="1" dirty="0" smtClean="0"/>
          </a:p>
          <a:p>
            <a:pPr marL="354013" indent="-354013"/>
            <a:r>
              <a:rPr lang="en-IN" sz="2400" b="1" dirty="0" smtClean="0"/>
              <a:t>•  In </a:t>
            </a:r>
            <a:r>
              <a:rPr lang="en-IN" sz="2400" b="1" dirty="0"/>
              <a:t>some journals, it is a separate section while in others; it is the last paragraph of the Discussion section. </a:t>
            </a:r>
          </a:p>
          <a:p>
            <a:endParaRPr lang="en-IN" sz="2400" b="1" dirty="0" smtClean="0"/>
          </a:p>
          <a:p>
            <a:pPr marL="442913" indent="-442913"/>
            <a:r>
              <a:rPr lang="en-IN" sz="2400" b="1" dirty="0" smtClean="0"/>
              <a:t>• Without </a:t>
            </a:r>
            <a:r>
              <a:rPr lang="en-IN" sz="2400" b="1" dirty="0"/>
              <a:t>a clear conclusion section, reviewers and readers will find it difficult to judge your work and whether it merits publication in the journal.</a:t>
            </a:r>
          </a:p>
          <a:p>
            <a:endParaRPr lang="en-IN" sz="2400" b="1" dirty="0"/>
          </a:p>
          <a:p>
            <a:r>
              <a:rPr lang="en-IN" dirty="0"/>
              <a:t>:</a:t>
            </a:r>
          </a:p>
        </p:txBody>
      </p:sp>
    </p:spTree>
    <p:extLst>
      <p:ext uri="{BB962C8B-B14F-4D97-AF65-F5344CB8AC3E}">
        <p14:creationId xmlns:p14="http://schemas.microsoft.com/office/powerpoint/2010/main" xmlns="" val="747774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acknowledgement</a:t>
            </a:r>
            <a:endParaRPr lang="en-IN" b="1" dirty="0"/>
          </a:p>
        </p:txBody>
      </p:sp>
      <p:sp>
        <p:nvSpPr>
          <p:cNvPr id="3" name="Rectangle 2"/>
          <p:cNvSpPr/>
          <p:nvPr/>
        </p:nvSpPr>
        <p:spPr>
          <a:xfrm>
            <a:off x="899592" y="2204864"/>
            <a:ext cx="7416824" cy="3539430"/>
          </a:xfrm>
          <a:prstGeom prst="rect">
            <a:avLst/>
          </a:prstGeom>
        </p:spPr>
        <p:txBody>
          <a:bodyPr wrap="square">
            <a:spAutoFit/>
          </a:bodyPr>
          <a:lstStyle/>
          <a:p>
            <a:pPr marL="265113" indent="-265113"/>
            <a:r>
              <a:rPr lang="en-IN" sz="2800" b="1" dirty="0" smtClean="0"/>
              <a:t>* Thank </a:t>
            </a:r>
            <a:r>
              <a:rPr lang="en-IN" sz="2800" b="1" dirty="0"/>
              <a:t>people who have contributed to the manuscript</a:t>
            </a:r>
          </a:p>
          <a:p>
            <a:endParaRPr lang="en-IN" sz="2800" b="1" dirty="0" smtClean="0"/>
          </a:p>
          <a:p>
            <a:pPr marL="265113" indent="-265113"/>
            <a:r>
              <a:rPr lang="en-IN" sz="2800" b="1" dirty="0" smtClean="0"/>
              <a:t>* It </a:t>
            </a:r>
            <a:r>
              <a:rPr lang="en-IN" sz="2800" b="1" dirty="0"/>
              <a:t>could be technical help and assistance with writing and proofreading</a:t>
            </a:r>
          </a:p>
          <a:p>
            <a:endParaRPr lang="en-IN" sz="2800" b="1" dirty="0" smtClean="0"/>
          </a:p>
          <a:p>
            <a:pPr marL="265113" indent="-265113"/>
            <a:r>
              <a:rPr lang="en-IN" sz="2800" b="1" dirty="0" smtClean="0"/>
              <a:t>* Also</a:t>
            </a:r>
            <a:r>
              <a:rPr lang="en-IN" sz="2800" b="1" dirty="0"/>
              <a:t>, thank your funding agency or agency that award you grant/fellowship</a:t>
            </a:r>
          </a:p>
        </p:txBody>
      </p:sp>
    </p:spTree>
    <p:extLst>
      <p:ext uri="{BB962C8B-B14F-4D97-AF65-F5344CB8AC3E}">
        <p14:creationId xmlns:p14="http://schemas.microsoft.com/office/powerpoint/2010/main" xmlns="" val="250900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b="1" dirty="0"/>
              <a:t>IMPORTANT </a:t>
            </a:r>
            <a:r>
              <a:rPr lang="en-IN" sz="4400" b="1" dirty="0" smtClean="0"/>
              <a:t>TIPS</a:t>
            </a:r>
            <a:endParaRPr lang="en-IN" sz="4400" b="1" dirty="0"/>
          </a:p>
        </p:txBody>
      </p:sp>
      <p:sp>
        <p:nvSpPr>
          <p:cNvPr id="3" name="Rectangle 2"/>
          <p:cNvSpPr/>
          <p:nvPr/>
        </p:nvSpPr>
        <p:spPr>
          <a:xfrm>
            <a:off x="827584" y="2110729"/>
            <a:ext cx="7632848" cy="3785652"/>
          </a:xfrm>
          <a:prstGeom prst="rect">
            <a:avLst/>
          </a:prstGeom>
        </p:spPr>
        <p:txBody>
          <a:bodyPr wrap="square">
            <a:spAutoFit/>
          </a:bodyPr>
          <a:lstStyle/>
          <a:p>
            <a:pPr marL="265113" indent="-265113"/>
            <a:r>
              <a:rPr lang="en-IN" sz="2400" b="1" dirty="0" smtClean="0"/>
              <a:t>* Avoid </a:t>
            </a:r>
            <a:r>
              <a:rPr lang="en-IN" sz="2400" b="1" dirty="0"/>
              <a:t>statements that go beyond (exaggeration) what the results can support.</a:t>
            </a:r>
          </a:p>
          <a:p>
            <a:r>
              <a:rPr lang="en-IN" sz="2400" b="1" dirty="0" smtClean="0"/>
              <a:t> </a:t>
            </a:r>
          </a:p>
          <a:p>
            <a:pPr marL="265113" indent="-265113"/>
            <a:r>
              <a:rPr lang="en-IN" sz="2400" b="1" dirty="0" smtClean="0"/>
              <a:t>* </a:t>
            </a:r>
            <a:r>
              <a:rPr lang="en-IN" sz="2400" b="1" dirty="0"/>
              <a:t>Avoid unspecified expressions such as "higher temperature", "at a lower rate", "highly significant". Quantitative descriptions are always preferred (35ºC, 0.5%, p&lt;0.001, respectively).</a:t>
            </a:r>
          </a:p>
          <a:p>
            <a:r>
              <a:rPr lang="en-IN" sz="2400" b="1" dirty="0" smtClean="0"/>
              <a:t> </a:t>
            </a:r>
          </a:p>
          <a:p>
            <a:r>
              <a:rPr lang="en-IN" sz="2400" b="1" dirty="0"/>
              <a:t>*</a:t>
            </a:r>
            <a:r>
              <a:rPr lang="en-IN" sz="2400" b="1" dirty="0" smtClean="0"/>
              <a:t> </a:t>
            </a:r>
            <a:r>
              <a:rPr lang="en-IN" sz="2400" b="1" dirty="0"/>
              <a:t>Do not introduce  new terms or ideas; not  presented in the introduction/ materials and methods.</a:t>
            </a:r>
          </a:p>
        </p:txBody>
      </p:sp>
    </p:spTree>
    <p:extLst>
      <p:ext uri="{BB962C8B-B14F-4D97-AF65-F5344CB8AC3E}">
        <p14:creationId xmlns:p14="http://schemas.microsoft.com/office/powerpoint/2010/main" xmlns="" val="3190663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412776"/>
            <a:ext cx="7200800" cy="3908762"/>
          </a:xfrm>
          <a:prstGeom prst="rect">
            <a:avLst/>
          </a:prstGeom>
        </p:spPr>
        <p:txBody>
          <a:bodyPr wrap="square">
            <a:spAutoFit/>
          </a:bodyPr>
          <a:lstStyle/>
          <a:p>
            <a:pPr marL="442913" indent="-442913">
              <a:buFont typeface="Arial" charset="0"/>
              <a:buChar char="•"/>
            </a:pPr>
            <a:r>
              <a:rPr lang="en-IN" sz="3200" b="1" dirty="0" smtClean="0"/>
              <a:t>Speculations </a:t>
            </a:r>
            <a:r>
              <a:rPr lang="en-IN" sz="3200" b="1" dirty="0"/>
              <a:t>on possible interpretations are allowed, but these should be rooted in fact, rather than imagination. </a:t>
            </a:r>
            <a:endParaRPr lang="en-IN" sz="3200" b="1" dirty="0" smtClean="0"/>
          </a:p>
          <a:p>
            <a:pPr marL="442913" indent="-442913">
              <a:buFont typeface="Arial" charset="0"/>
              <a:buChar char="•"/>
            </a:pPr>
            <a:endParaRPr lang="en-IN" sz="3200" b="1" dirty="0" smtClean="0"/>
          </a:p>
          <a:p>
            <a:pPr marL="442913" indent="-442913">
              <a:buFont typeface="Arial" charset="0"/>
              <a:buChar char="•"/>
            </a:pPr>
            <a:r>
              <a:rPr lang="en-IN" sz="3200" b="1" dirty="0" smtClean="0"/>
              <a:t>To </a:t>
            </a:r>
            <a:r>
              <a:rPr lang="en-IN" sz="3200" b="1" dirty="0"/>
              <a:t>achieve good interpretations </a:t>
            </a:r>
            <a:r>
              <a:rPr lang="en-IN" sz="3200" b="1" dirty="0" smtClean="0"/>
              <a:t> of your results think </a:t>
            </a:r>
            <a:r>
              <a:rPr lang="en-IN" sz="3200" b="1" dirty="0"/>
              <a:t>about:</a:t>
            </a:r>
          </a:p>
          <a:p>
            <a:endParaRPr lang="en-IN" sz="2400" b="1" dirty="0" smtClean="0"/>
          </a:p>
        </p:txBody>
      </p:sp>
    </p:spTree>
    <p:extLst>
      <p:ext uri="{BB962C8B-B14F-4D97-AF65-F5344CB8AC3E}">
        <p14:creationId xmlns:p14="http://schemas.microsoft.com/office/powerpoint/2010/main" xmlns="" val="1739447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07780"/>
            <a:ext cx="7056784" cy="4093428"/>
          </a:xfrm>
          <a:prstGeom prst="rect">
            <a:avLst/>
          </a:prstGeom>
        </p:spPr>
        <p:txBody>
          <a:bodyPr wrap="square">
            <a:spAutoFit/>
          </a:bodyPr>
          <a:lstStyle/>
          <a:p>
            <a:pPr marL="442913" indent="-442913"/>
            <a:r>
              <a:rPr lang="en-IN" sz="3200" b="1" dirty="0" smtClean="0"/>
              <a:t>* How </a:t>
            </a:r>
            <a:r>
              <a:rPr lang="en-IN" sz="3200" b="1" dirty="0"/>
              <a:t>do these results relate to the original question or objectives outlined in the Introduction section?</a:t>
            </a:r>
          </a:p>
          <a:p>
            <a:endParaRPr lang="en-IN" sz="3200" b="1" dirty="0"/>
          </a:p>
          <a:p>
            <a:r>
              <a:rPr lang="en-IN" sz="3200" b="1" dirty="0" smtClean="0"/>
              <a:t>* Do </a:t>
            </a:r>
            <a:r>
              <a:rPr lang="en-IN" sz="3200" b="1" dirty="0"/>
              <a:t>the data support your hypothesis?</a:t>
            </a:r>
          </a:p>
          <a:p>
            <a:endParaRPr lang="en-IN" sz="3200" b="1" dirty="0"/>
          </a:p>
          <a:p>
            <a:pPr marL="530225" indent="-530225"/>
            <a:r>
              <a:rPr lang="en-IN" sz="3200" b="1" dirty="0" smtClean="0"/>
              <a:t>*  </a:t>
            </a:r>
            <a:r>
              <a:rPr lang="en-IN" sz="3200" b="1" dirty="0"/>
              <a:t>Are your results consistent with what other investigators have </a:t>
            </a:r>
            <a:r>
              <a:rPr lang="en-IN" sz="3600" b="1" dirty="0"/>
              <a:t>reported?</a:t>
            </a:r>
          </a:p>
        </p:txBody>
      </p:sp>
    </p:spTree>
    <p:extLst>
      <p:ext uri="{BB962C8B-B14F-4D97-AF65-F5344CB8AC3E}">
        <p14:creationId xmlns:p14="http://schemas.microsoft.com/office/powerpoint/2010/main" xmlns="" val="1050873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96752"/>
            <a:ext cx="7272808" cy="4524315"/>
          </a:xfrm>
          <a:prstGeom prst="rect">
            <a:avLst/>
          </a:prstGeom>
        </p:spPr>
        <p:txBody>
          <a:bodyPr wrap="square">
            <a:spAutoFit/>
          </a:bodyPr>
          <a:lstStyle/>
          <a:p>
            <a:pPr marL="354013" indent="-354013"/>
            <a:r>
              <a:rPr lang="en-IN" dirty="0" smtClean="0"/>
              <a:t> </a:t>
            </a:r>
            <a:r>
              <a:rPr lang="en-IN" sz="3600" b="1" dirty="0">
                <a:solidFill>
                  <a:prstClr val="black"/>
                </a:solidFill>
              </a:rPr>
              <a:t>•</a:t>
            </a:r>
            <a:r>
              <a:rPr lang="en-IN" dirty="0" smtClean="0"/>
              <a:t>  </a:t>
            </a:r>
            <a:r>
              <a:rPr lang="en-IN" sz="3600" b="1" dirty="0" smtClean="0"/>
              <a:t>Discuss </a:t>
            </a:r>
            <a:r>
              <a:rPr lang="en-IN" sz="3600" b="1" dirty="0"/>
              <a:t>weaknesses and discrepancies. If your results were unexpected, try to explain why</a:t>
            </a:r>
          </a:p>
          <a:p>
            <a:pPr marL="354013" indent="-354013"/>
            <a:r>
              <a:rPr lang="en-IN" sz="3600" b="1" dirty="0" smtClean="0"/>
              <a:t>• Is </a:t>
            </a:r>
            <a:r>
              <a:rPr lang="en-IN" sz="3600" b="1" dirty="0"/>
              <a:t>there another way to interpret your results?</a:t>
            </a:r>
          </a:p>
          <a:p>
            <a:pPr marL="354013" indent="-354013"/>
            <a:r>
              <a:rPr lang="en-IN" sz="3600" b="1" dirty="0" smtClean="0"/>
              <a:t>• What </a:t>
            </a:r>
            <a:r>
              <a:rPr lang="en-IN" sz="3600" b="1" dirty="0"/>
              <a:t>further research would be necessary to answer the questions raised by your results?</a:t>
            </a:r>
          </a:p>
        </p:txBody>
      </p:sp>
    </p:spTree>
    <p:extLst>
      <p:ext uri="{BB962C8B-B14F-4D97-AF65-F5344CB8AC3E}">
        <p14:creationId xmlns:p14="http://schemas.microsoft.com/office/powerpoint/2010/main" xmlns="" val="4027029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6000" b="1" dirty="0" smtClean="0"/>
              <a:t>checklist</a:t>
            </a:r>
            <a:endParaRPr lang="en-IN" sz="6000" b="1" dirty="0"/>
          </a:p>
        </p:txBody>
      </p:sp>
      <p:sp>
        <p:nvSpPr>
          <p:cNvPr id="3" name="Rectangle 2"/>
          <p:cNvSpPr/>
          <p:nvPr/>
        </p:nvSpPr>
        <p:spPr>
          <a:xfrm>
            <a:off x="1259632" y="1844824"/>
            <a:ext cx="6768752" cy="3477875"/>
          </a:xfrm>
          <a:prstGeom prst="rect">
            <a:avLst/>
          </a:prstGeom>
        </p:spPr>
        <p:txBody>
          <a:bodyPr wrap="square">
            <a:spAutoFit/>
          </a:bodyPr>
          <a:lstStyle/>
          <a:p>
            <a:r>
              <a:rPr lang="en-IN" sz="4000" b="1" dirty="0" smtClean="0"/>
              <a:t>*</a:t>
            </a:r>
            <a:r>
              <a:rPr lang="en-IN" sz="4000" dirty="0" smtClean="0"/>
              <a:t> </a:t>
            </a:r>
            <a:r>
              <a:rPr lang="en-IN" sz="3600" b="1" dirty="0" smtClean="0"/>
              <a:t>Spelling </a:t>
            </a:r>
            <a:r>
              <a:rPr lang="en-IN" sz="3600" b="1" dirty="0"/>
              <a:t>of names of author</a:t>
            </a:r>
          </a:p>
          <a:p>
            <a:pPr marL="442913" indent="-442913"/>
            <a:r>
              <a:rPr lang="en-IN" sz="3600" b="1" dirty="0" smtClean="0"/>
              <a:t>*</a:t>
            </a:r>
            <a:r>
              <a:rPr lang="en-IN" sz="3600" dirty="0" smtClean="0"/>
              <a:t> </a:t>
            </a:r>
            <a:r>
              <a:rPr lang="en-IN" sz="3600" b="1" dirty="0" smtClean="0"/>
              <a:t>Years of Publication of cited Journals</a:t>
            </a:r>
            <a:endParaRPr lang="en-IN" sz="3600" b="1" dirty="0"/>
          </a:p>
          <a:p>
            <a:r>
              <a:rPr lang="en-IN" sz="3600" b="1" dirty="0" smtClean="0"/>
              <a:t>*</a:t>
            </a:r>
            <a:r>
              <a:rPr lang="en-IN" sz="3600" dirty="0" smtClean="0"/>
              <a:t> </a:t>
            </a:r>
            <a:r>
              <a:rPr lang="en-IN" sz="3600" b="1" dirty="0" smtClean="0"/>
              <a:t>Usages </a:t>
            </a:r>
            <a:r>
              <a:rPr lang="en-IN" sz="3600" b="1" dirty="0"/>
              <a:t>of "et al."</a:t>
            </a:r>
          </a:p>
          <a:p>
            <a:r>
              <a:rPr lang="en-IN" sz="3600" b="1" dirty="0" smtClean="0"/>
              <a:t>*</a:t>
            </a:r>
            <a:r>
              <a:rPr lang="en-IN" sz="3600" dirty="0" smtClean="0"/>
              <a:t> </a:t>
            </a:r>
            <a:r>
              <a:rPr lang="en-IN" sz="3600" b="1" dirty="0" smtClean="0"/>
              <a:t>Punctuations</a:t>
            </a:r>
            <a:endParaRPr lang="en-IN" sz="3600" b="1" dirty="0"/>
          </a:p>
          <a:p>
            <a:r>
              <a:rPr lang="en-IN" sz="3600" b="1" dirty="0" smtClean="0"/>
              <a:t>* Whether </a:t>
            </a:r>
            <a:r>
              <a:rPr lang="en-IN" sz="3600" b="1" dirty="0"/>
              <a:t>all references </a:t>
            </a:r>
            <a:r>
              <a:rPr lang="en-IN" sz="3600" b="1" dirty="0" smtClean="0"/>
              <a:t>are cited</a:t>
            </a:r>
            <a:endParaRPr lang="en-IN" sz="3600" b="1" dirty="0"/>
          </a:p>
        </p:txBody>
      </p:sp>
    </p:spTree>
    <p:extLst>
      <p:ext uri="{BB962C8B-B14F-4D97-AF65-F5344CB8AC3E}">
        <p14:creationId xmlns:p14="http://schemas.microsoft.com/office/powerpoint/2010/main" xmlns="" val="1974969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b="1" dirty="0"/>
              <a:t>REFERENCES</a:t>
            </a:r>
          </a:p>
        </p:txBody>
      </p:sp>
      <p:sp>
        <p:nvSpPr>
          <p:cNvPr id="3" name="Rectangle 2"/>
          <p:cNvSpPr/>
          <p:nvPr/>
        </p:nvSpPr>
        <p:spPr>
          <a:xfrm>
            <a:off x="827584" y="1859340"/>
            <a:ext cx="7704856" cy="4524315"/>
          </a:xfrm>
          <a:prstGeom prst="rect">
            <a:avLst/>
          </a:prstGeom>
        </p:spPr>
        <p:txBody>
          <a:bodyPr wrap="square">
            <a:spAutoFit/>
          </a:bodyPr>
          <a:lstStyle/>
          <a:p>
            <a:pPr marL="571500" indent="-571500">
              <a:buFont typeface="Arial" charset="0"/>
              <a:buChar char="•"/>
            </a:pPr>
            <a:r>
              <a:rPr lang="en-IN" sz="3600" b="1" dirty="0" smtClean="0"/>
              <a:t>Editors </a:t>
            </a:r>
            <a:r>
              <a:rPr lang="en-IN" sz="3600" b="1" dirty="0"/>
              <a:t>hate improper citations of too many references irrelevant to the work, or inappropriate judgments on your own achievements. </a:t>
            </a:r>
            <a:endParaRPr lang="en-IN" sz="3600" b="1" dirty="0" smtClean="0"/>
          </a:p>
          <a:p>
            <a:pPr marL="571500" indent="-571500">
              <a:buFont typeface="Arial" charset="0"/>
              <a:buChar char="•"/>
            </a:pPr>
            <a:r>
              <a:rPr lang="en-IN" sz="3600" b="1" dirty="0" smtClean="0"/>
              <a:t>They </a:t>
            </a:r>
            <a:r>
              <a:rPr lang="en-IN" sz="3600" b="1" dirty="0"/>
              <a:t>will think you have no sense of purpose.</a:t>
            </a:r>
          </a:p>
          <a:p>
            <a:endParaRPr lang="en-IN" sz="3600" b="1" dirty="0"/>
          </a:p>
        </p:txBody>
      </p:sp>
    </p:spTree>
    <p:extLst>
      <p:ext uri="{BB962C8B-B14F-4D97-AF65-F5344CB8AC3E}">
        <p14:creationId xmlns:p14="http://schemas.microsoft.com/office/powerpoint/2010/main" xmlns="" val="151796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21432"/>
          </a:xfrm>
        </p:spPr>
        <p:txBody>
          <a:bodyPr>
            <a:noAutofit/>
          </a:bodyPr>
          <a:lstStyle/>
          <a:p>
            <a:r>
              <a:rPr lang="en-IN" sz="6000" b="1" dirty="0" smtClean="0"/>
              <a:t>PREAMBLE</a:t>
            </a:r>
            <a:endParaRPr lang="en-IN" sz="6000" b="1" dirty="0"/>
          </a:p>
        </p:txBody>
      </p:sp>
      <p:sp>
        <p:nvSpPr>
          <p:cNvPr id="3" name="Rectangle 2"/>
          <p:cNvSpPr/>
          <p:nvPr/>
        </p:nvSpPr>
        <p:spPr>
          <a:xfrm>
            <a:off x="1115616" y="2255381"/>
            <a:ext cx="7200800" cy="3477875"/>
          </a:xfrm>
          <a:prstGeom prst="rect">
            <a:avLst/>
          </a:prstGeom>
        </p:spPr>
        <p:txBody>
          <a:bodyPr wrap="square">
            <a:spAutoFit/>
          </a:bodyPr>
          <a:lstStyle/>
          <a:p>
            <a:pPr marL="285750" indent="-285750">
              <a:buFont typeface="Arial" charset="0"/>
              <a:buChar char="•"/>
            </a:pPr>
            <a:r>
              <a:rPr lang="en-IN" sz="2000" b="1" dirty="0" smtClean="0"/>
              <a:t>Writing a research manuscript is a frightening process for many novice writers in the sciences. </a:t>
            </a:r>
          </a:p>
          <a:p>
            <a:pPr marL="285750" indent="-285750">
              <a:buFont typeface="Arial" charset="0"/>
              <a:buChar char="•"/>
            </a:pPr>
            <a:r>
              <a:rPr lang="en-IN" sz="2000" b="1" dirty="0" smtClean="0"/>
              <a:t>One of the stumbling blocks is the starting   of the process and producing the first draft. </a:t>
            </a:r>
          </a:p>
          <a:p>
            <a:pPr marL="285750" indent="-285750">
              <a:buFont typeface="Arial" charset="0"/>
              <a:buChar char="•"/>
            </a:pPr>
            <a:r>
              <a:rPr lang="en-IN" sz="2000" b="1" dirty="0" smtClean="0"/>
              <a:t>Writing is hard. It is  very problematic process of intense concentration and brain work. </a:t>
            </a:r>
          </a:p>
          <a:p>
            <a:pPr marL="285750" indent="-285750">
              <a:buFont typeface="Arial" charset="0"/>
              <a:buChar char="•"/>
            </a:pPr>
            <a:r>
              <a:rPr lang="en-IN" sz="2000" b="1" dirty="0" smtClean="0"/>
              <a:t>As stated in Hayes’ framework for the study of writing: “It is a generative activity requiring motivation, and it is an intellectual activity requiring cognitive processes and memory. It’s easier to embalm the dead body  than to write an article about it. </a:t>
            </a:r>
            <a:endParaRPr lang="en-IN" sz="2000" b="1" dirty="0"/>
          </a:p>
        </p:txBody>
      </p:sp>
    </p:spTree>
    <p:extLst>
      <p:ext uri="{BB962C8B-B14F-4D97-AF65-F5344CB8AC3E}">
        <p14:creationId xmlns:p14="http://schemas.microsoft.com/office/powerpoint/2010/main" xmlns="" val="3505298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96752"/>
            <a:ext cx="7344816" cy="3847207"/>
          </a:xfrm>
          <a:prstGeom prst="rect">
            <a:avLst/>
          </a:prstGeom>
        </p:spPr>
        <p:txBody>
          <a:bodyPr wrap="square">
            <a:spAutoFit/>
          </a:bodyPr>
          <a:lstStyle/>
          <a:p>
            <a:r>
              <a:rPr lang="en-IN" sz="4400" b="1" dirty="0" smtClean="0"/>
              <a:t>* </a:t>
            </a:r>
            <a:r>
              <a:rPr lang="en-IN" sz="2800" dirty="0"/>
              <a:t>	</a:t>
            </a:r>
            <a:r>
              <a:rPr lang="en-IN" sz="4000" b="1" dirty="0"/>
              <a:t>Typically, there are more mistakes in the references than in any other part of the manuscript. It is one of the most annoying problems, and causes great headaches among editors. </a:t>
            </a:r>
            <a:endParaRPr lang="en-IN" sz="3600" b="1" dirty="0"/>
          </a:p>
        </p:txBody>
      </p:sp>
    </p:spTree>
    <p:extLst>
      <p:ext uri="{BB962C8B-B14F-4D97-AF65-F5344CB8AC3E}">
        <p14:creationId xmlns:p14="http://schemas.microsoft.com/office/powerpoint/2010/main" xmlns="" val="1893129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778" y="1340768"/>
            <a:ext cx="7272808" cy="4401205"/>
          </a:xfrm>
          <a:prstGeom prst="rect">
            <a:avLst/>
          </a:prstGeom>
        </p:spPr>
        <p:txBody>
          <a:bodyPr wrap="square">
            <a:spAutoFit/>
          </a:bodyPr>
          <a:lstStyle/>
          <a:p>
            <a:pPr marL="457200" indent="-457200">
              <a:buFont typeface="Arial" charset="0"/>
              <a:buChar char="•"/>
            </a:pPr>
            <a:r>
              <a:rPr lang="en-IN" sz="2800" b="1" dirty="0" smtClean="0"/>
              <a:t>In </a:t>
            </a:r>
            <a:r>
              <a:rPr lang="en-IN" sz="2800" b="1" dirty="0"/>
              <a:t>the text, you must cite all the scientific publications on which your work is based. </a:t>
            </a:r>
            <a:endParaRPr lang="en-IN" sz="2800" b="1" dirty="0" smtClean="0"/>
          </a:p>
          <a:p>
            <a:pPr marL="457200" indent="-457200">
              <a:buFont typeface="Arial" charset="0"/>
              <a:buChar char="•"/>
            </a:pPr>
            <a:endParaRPr lang="en-IN" sz="2800" b="1" dirty="0"/>
          </a:p>
          <a:p>
            <a:pPr marL="457200" indent="-457200">
              <a:buFont typeface="Arial" charset="0"/>
              <a:buChar char="•"/>
            </a:pPr>
            <a:r>
              <a:rPr lang="en-IN" sz="2800" b="1" dirty="0" smtClean="0"/>
              <a:t>But </a:t>
            </a:r>
            <a:r>
              <a:rPr lang="en-IN" sz="2800" b="1" dirty="0"/>
              <a:t>do not over-inflate the manuscript with too many references – it doesn't make a better manuscript! </a:t>
            </a:r>
            <a:endParaRPr lang="en-IN" sz="2800" b="1" dirty="0" smtClean="0"/>
          </a:p>
          <a:p>
            <a:pPr marL="457200" indent="-457200">
              <a:buFont typeface="Arial" charset="0"/>
              <a:buChar char="•"/>
            </a:pPr>
            <a:endParaRPr lang="en-IN" sz="2800" b="1" dirty="0"/>
          </a:p>
          <a:p>
            <a:pPr marL="457200" indent="-457200">
              <a:buFont typeface="Arial" charset="0"/>
              <a:buChar char="•"/>
            </a:pPr>
            <a:r>
              <a:rPr lang="en-IN" sz="2800" b="1" dirty="0" smtClean="0"/>
              <a:t>Avoid </a:t>
            </a:r>
            <a:r>
              <a:rPr lang="en-IN" sz="2800" b="1" dirty="0"/>
              <a:t>excessive self-citations and excessive citations of publications from the same region.</a:t>
            </a:r>
          </a:p>
        </p:txBody>
      </p:sp>
    </p:spTree>
    <p:extLst>
      <p:ext uri="{BB962C8B-B14F-4D97-AF65-F5344CB8AC3E}">
        <p14:creationId xmlns:p14="http://schemas.microsoft.com/office/powerpoint/2010/main" xmlns="" val="2518821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166843"/>
            <a:ext cx="7560840" cy="4801314"/>
          </a:xfrm>
          <a:prstGeom prst="rect">
            <a:avLst/>
          </a:prstGeom>
        </p:spPr>
        <p:txBody>
          <a:bodyPr wrap="square">
            <a:spAutoFit/>
          </a:bodyPr>
          <a:lstStyle/>
          <a:p>
            <a:endParaRPr lang="en-IN" dirty="0"/>
          </a:p>
          <a:p>
            <a:pPr marL="442913" indent="-442913"/>
            <a:r>
              <a:rPr lang="en-IN" dirty="0" smtClean="0"/>
              <a:t>• </a:t>
            </a:r>
            <a:r>
              <a:rPr lang="en-IN" sz="3200" b="1" dirty="0"/>
              <a:t>•</a:t>
            </a:r>
            <a:r>
              <a:rPr lang="en-IN" dirty="0" smtClean="0"/>
              <a:t> </a:t>
            </a:r>
            <a:r>
              <a:rPr lang="en-IN" sz="2800" b="1" dirty="0" smtClean="0"/>
              <a:t>Minimize </a:t>
            </a:r>
            <a:r>
              <a:rPr lang="en-IN" sz="2800" b="1" dirty="0"/>
              <a:t>personal communications, do not include unpublished observations, manuscripts submitted but not yet accepted for publication, publications that are not peer reviewed, grey literature, or articles not published in English.</a:t>
            </a:r>
          </a:p>
          <a:p>
            <a:endParaRPr lang="en-IN" sz="2800" b="1" dirty="0" smtClean="0"/>
          </a:p>
          <a:p>
            <a:pPr marL="442913" indent="-442913"/>
            <a:r>
              <a:rPr lang="en-IN" sz="2800" b="1" dirty="0" smtClean="0"/>
              <a:t>• You </a:t>
            </a:r>
            <a:r>
              <a:rPr lang="en-IN" sz="2800" b="1" dirty="0"/>
              <a:t>can use any software, such as EndNote or </a:t>
            </a:r>
            <a:r>
              <a:rPr lang="en-IN" sz="2800" b="1" dirty="0" err="1"/>
              <a:t>Mendeley</a:t>
            </a:r>
            <a:r>
              <a:rPr lang="en-IN" sz="2800" b="1" dirty="0"/>
              <a:t>, to format and include your references in the paper. </a:t>
            </a:r>
          </a:p>
        </p:txBody>
      </p:sp>
    </p:spTree>
    <p:extLst>
      <p:ext uri="{BB962C8B-B14F-4D97-AF65-F5344CB8AC3E}">
        <p14:creationId xmlns:p14="http://schemas.microsoft.com/office/powerpoint/2010/main" xmlns="" val="3741446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12776"/>
            <a:ext cx="7488832" cy="3170099"/>
          </a:xfrm>
          <a:prstGeom prst="rect">
            <a:avLst/>
          </a:prstGeom>
        </p:spPr>
        <p:txBody>
          <a:bodyPr wrap="square">
            <a:spAutoFit/>
          </a:bodyPr>
          <a:lstStyle/>
          <a:p>
            <a:r>
              <a:rPr lang="en-IN" sz="4000" b="1" dirty="0" smtClean="0"/>
              <a:t>* Most </a:t>
            </a:r>
            <a:r>
              <a:rPr lang="en-IN" sz="4000" b="1" dirty="0"/>
              <a:t>journals have now the possibility to download small files with the format of the references, allowing you to change it automatically</a:t>
            </a:r>
            <a:r>
              <a:rPr lang="en-IN" sz="2400" b="1" dirty="0"/>
              <a:t>. </a:t>
            </a:r>
          </a:p>
        </p:txBody>
      </p:sp>
    </p:spTree>
    <p:extLst>
      <p:ext uri="{BB962C8B-B14F-4D97-AF65-F5344CB8AC3E}">
        <p14:creationId xmlns:p14="http://schemas.microsoft.com/office/powerpoint/2010/main" xmlns="" val="19453846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CITATION OF THE REFERENCE IN THE TEXT</a:t>
            </a:r>
            <a:endParaRPr lang="en-IN" sz="2800" b="1" dirty="0"/>
          </a:p>
        </p:txBody>
      </p:sp>
      <p:sp>
        <p:nvSpPr>
          <p:cNvPr id="3" name="Rectangle 2"/>
          <p:cNvSpPr/>
          <p:nvPr/>
        </p:nvSpPr>
        <p:spPr>
          <a:xfrm>
            <a:off x="899592" y="2136339"/>
            <a:ext cx="7416824" cy="3662541"/>
          </a:xfrm>
          <a:prstGeom prst="rect">
            <a:avLst/>
          </a:prstGeom>
        </p:spPr>
        <p:txBody>
          <a:bodyPr wrap="square">
            <a:spAutoFit/>
          </a:bodyPr>
          <a:lstStyle/>
          <a:p>
            <a:endParaRPr lang="en-IN" dirty="0"/>
          </a:p>
          <a:p>
            <a:pPr marL="530225" indent="-530225"/>
            <a:r>
              <a:rPr lang="en-IN" sz="2800" b="1" dirty="0" smtClean="0"/>
              <a:t>*  </a:t>
            </a:r>
            <a:r>
              <a:rPr lang="en-IN" sz="2800" b="1" dirty="0"/>
              <a:t>In the text, cite the literature in the </a:t>
            </a:r>
            <a:r>
              <a:rPr lang="en-IN" sz="2800" b="1" dirty="0" smtClean="0"/>
              <a:t> appropriate places example :</a:t>
            </a:r>
            <a:endParaRPr lang="en-IN" sz="2800" b="1" dirty="0"/>
          </a:p>
          <a:p>
            <a:endParaRPr lang="en-IN" sz="2800" b="1" dirty="0"/>
          </a:p>
          <a:p>
            <a:r>
              <a:rPr lang="en-IN" sz="2800" b="1" dirty="0" err="1"/>
              <a:t>Belewu</a:t>
            </a:r>
            <a:r>
              <a:rPr lang="en-IN" sz="2800" b="1" dirty="0"/>
              <a:t> (1990) thought that the microbe  was present only in yeast, but it has since been identified in the platypus (Indigo and Mauve, 1994) and wombat (</a:t>
            </a:r>
            <a:r>
              <a:rPr lang="en-IN" sz="2800" b="1" dirty="0" smtClean="0"/>
              <a:t>Magenta </a:t>
            </a:r>
            <a:r>
              <a:rPr lang="en-IN" sz="2800" b="1" i="1" dirty="0"/>
              <a:t>et al</a:t>
            </a:r>
            <a:r>
              <a:rPr lang="en-IN" sz="2800" b="1" dirty="0"/>
              <a:t>., 1995).</a:t>
            </a:r>
          </a:p>
          <a:p>
            <a:endParaRPr lang="en-IN" dirty="0"/>
          </a:p>
        </p:txBody>
      </p:sp>
    </p:spTree>
    <p:extLst>
      <p:ext uri="{BB962C8B-B14F-4D97-AF65-F5344CB8AC3E}">
        <p14:creationId xmlns:p14="http://schemas.microsoft.com/office/powerpoint/2010/main" xmlns="" val="1447955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80728"/>
            <a:ext cx="6400800" cy="936104"/>
          </a:xfrm>
        </p:spPr>
        <p:txBody>
          <a:bodyPr>
            <a:normAutofit fontScale="90000"/>
          </a:bodyPr>
          <a:lstStyle/>
          <a:p>
            <a:r>
              <a:rPr lang="en-IN" b="1" dirty="0" smtClean="0"/>
              <a:t/>
            </a:r>
            <a:br>
              <a:rPr lang="en-IN" b="1" dirty="0" smtClean="0"/>
            </a:br>
            <a:r>
              <a:rPr lang="en-IN" b="1" dirty="0"/>
              <a:t/>
            </a:r>
            <a:br>
              <a:rPr lang="en-IN" b="1" dirty="0"/>
            </a:br>
            <a:r>
              <a:rPr lang="en-IN" b="1" dirty="0" smtClean="0"/>
              <a:t/>
            </a:r>
            <a:br>
              <a:rPr lang="en-IN" b="1" dirty="0" smtClean="0"/>
            </a:br>
            <a:r>
              <a:rPr lang="en-IN" b="1" dirty="0"/>
              <a:t/>
            </a:r>
            <a:br>
              <a:rPr lang="en-IN" b="1" dirty="0"/>
            </a:br>
            <a:r>
              <a:rPr lang="en-IN" b="1" dirty="0" smtClean="0"/>
              <a:t/>
            </a:r>
            <a:br>
              <a:rPr lang="en-IN" b="1" dirty="0" smtClean="0"/>
            </a:br>
            <a:r>
              <a:rPr lang="en-IN" b="1" dirty="0"/>
              <a:t/>
            </a:r>
            <a:br>
              <a:rPr lang="en-IN" b="1" dirty="0"/>
            </a:br>
            <a:r>
              <a:rPr lang="en-IN" b="1" dirty="0" smtClean="0"/>
              <a:t/>
            </a:r>
            <a:br>
              <a:rPr lang="en-IN" b="1" dirty="0" smtClean="0"/>
            </a:br>
            <a:r>
              <a:rPr lang="en-IN" b="1" dirty="0"/>
              <a:t/>
            </a:r>
            <a:br>
              <a:rPr lang="en-IN" b="1" dirty="0"/>
            </a:br>
            <a:r>
              <a:rPr lang="en-IN" b="1" dirty="0" smtClean="0"/>
              <a:t/>
            </a:r>
            <a:br>
              <a:rPr lang="en-IN" b="1" dirty="0" smtClean="0"/>
            </a:br>
            <a:r>
              <a:rPr lang="en-IN" b="1" dirty="0" smtClean="0"/>
              <a:t> Reference </a:t>
            </a:r>
            <a:r>
              <a:rPr lang="en-IN" b="1" dirty="0"/>
              <a:t>section </a:t>
            </a:r>
          </a:p>
        </p:txBody>
      </p:sp>
      <p:sp>
        <p:nvSpPr>
          <p:cNvPr id="3" name="Rectangle 2"/>
          <p:cNvSpPr/>
          <p:nvPr/>
        </p:nvSpPr>
        <p:spPr>
          <a:xfrm>
            <a:off x="1115616" y="2420888"/>
            <a:ext cx="7344816" cy="3631763"/>
          </a:xfrm>
          <a:prstGeom prst="rect">
            <a:avLst/>
          </a:prstGeom>
        </p:spPr>
        <p:txBody>
          <a:bodyPr wrap="square">
            <a:spAutoFit/>
          </a:bodyPr>
          <a:lstStyle/>
          <a:p>
            <a:pPr marL="571500" indent="-571500">
              <a:buFont typeface="Arial" charset="0"/>
              <a:buChar char="•"/>
            </a:pPr>
            <a:r>
              <a:rPr lang="en-IN" sz="3200" b="1" dirty="0" smtClean="0"/>
              <a:t>List </a:t>
            </a:r>
            <a:r>
              <a:rPr lang="en-IN" sz="3200" b="1" dirty="0"/>
              <a:t>citations in alphabetical order </a:t>
            </a:r>
            <a:endParaRPr lang="en-IN" sz="3200" b="1" dirty="0" smtClean="0"/>
          </a:p>
          <a:p>
            <a:pPr marL="171450" indent="-171450">
              <a:buFont typeface="Arial" charset="0"/>
              <a:buChar char="•"/>
            </a:pPr>
            <a:r>
              <a:rPr lang="en-IN" b="1" dirty="0" err="1" smtClean="0"/>
              <a:t>Agunbiade</a:t>
            </a:r>
            <a:r>
              <a:rPr lang="en-IN" b="1" dirty="0"/>
              <a:t>, S.O., </a:t>
            </a:r>
            <a:r>
              <a:rPr lang="en-IN" b="1" dirty="0" err="1"/>
              <a:t>Akintobi</a:t>
            </a:r>
            <a:r>
              <a:rPr lang="en-IN" b="1" dirty="0"/>
              <a:t>, O.A and </a:t>
            </a:r>
            <a:r>
              <a:rPr lang="en-IN" b="1" dirty="0" err="1"/>
              <a:t>Ighodaro</a:t>
            </a:r>
            <a:r>
              <a:rPr lang="en-IN" b="1" dirty="0"/>
              <a:t> .S (2010). </a:t>
            </a:r>
            <a:r>
              <a:rPr lang="en-IN" b="1" dirty="0" smtClean="0"/>
              <a:t>some </a:t>
            </a:r>
            <a:r>
              <a:rPr lang="en-IN" b="1" dirty="0"/>
              <a:t>Biochemical and Organoleptic Changes due to Microbial growth in Minced beef Package in aluminium </a:t>
            </a:r>
            <a:r>
              <a:rPr lang="en-IN" b="1" dirty="0" err="1"/>
              <a:t>polthene</a:t>
            </a:r>
            <a:r>
              <a:rPr lang="en-IN" b="1" dirty="0"/>
              <a:t> trays and stored under chilled conditions. Life Science J. 7 (2): 47-51</a:t>
            </a:r>
          </a:p>
          <a:p>
            <a:endParaRPr lang="en-IN" b="1" dirty="0" smtClean="0"/>
          </a:p>
          <a:p>
            <a:r>
              <a:rPr lang="en-IN" b="1" dirty="0"/>
              <a:t>• </a:t>
            </a:r>
            <a:r>
              <a:rPr lang="en-IN" b="1" dirty="0" smtClean="0"/>
              <a:t>AOAC </a:t>
            </a:r>
            <a:r>
              <a:rPr lang="en-IN" b="1" dirty="0"/>
              <a:t>(1990). Official Methods of Analysis of the Association of Official Analytical chemist. 15th edition. </a:t>
            </a:r>
            <a:r>
              <a:rPr lang="en-IN" b="1" dirty="0" err="1"/>
              <a:t>Washinton</a:t>
            </a:r>
            <a:r>
              <a:rPr lang="en-IN" b="1" dirty="0"/>
              <a:t> DC   </a:t>
            </a:r>
          </a:p>
          <a:p>
            <a:endParaRPr lang="en-IN" b="1" dirty="0" smtClean="0"/>
          </a:p>
          <a:p>
            <a:r>
              <a:rPr lang="en-IN" b="1" dirty="0"/>
              <a:t>• </a:t>
            </a:r>
            <a:r>
              <a:rPr lang="en-IN" b="1" dirty="0" err="1" smtClean="0"/>
              <a:t>Belewu</a:t>
            </a:r>
            <a:r>
              <a:rPr lang="en-IN" b="1" dirty="0"/>
              <a:t>, M.A  and </a:t>
            </a:r>
            <a:r>
              <a:rPr lang="en-IN" b="1" dirty="0" err="1"/>
              <a:t>Ojo-Alokomaro</a:t>
            </a:r>
            <a:r>
              <a:rPr lang="en-IN" b="1" dirty="0"/>
              <a:t>, K.O. (200). Haematological indices of West African dwarf goats fed Leaf meal based diets. Bulgarian J. </a:t>
            </a:r>
            <a:r>
              <a:rPr lang="en-IN" b="1" dirty="0" err="1"/>
              <a:t>Agric.Sci</a:t>
            </a:r>
            <a:r>
              <a:rPr lang="en-IN" b="1" dirty="0"/>
              <a:t>., 13: </a:t>
            </a:r>
            <a:r>
              <a:rPr lang="en-IN" b="1" dirty="0" smtClean="0"/>
              <a:t>601-606</a:t>
            </a:r>
            <a:endParaRPr lang="en-IN" b="1" dirty="0"/>
          </a:p>
        </p:txBody>
      </p:sp>
    </p:spTree>
    <p:extLst>
      <p:ext uri="{BB962C8B-B14F-4D97-AF65-F5344CB8AC3E}">
        <p14:creationId xmlns:p14="http://schemas.microsoft.com/office/powerpoint/2010/main" xmlns="" val="1537551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EDIT YOUR PAPER!!!</a:t>
            </a:r>
          </a:p>
        </p:txBody>
      </p:sp>
      <p:sp>
        <p:nvSpPr>
          <p:cNvPr id="3" name="Rectangle 2"/>
          <p:cNvSpPr/>
          <p:nvPr/>
        </p:nvSpPr>
        <p:spPr>
          <a:xfrm>
            <a:off x="1115616" y="2021676"/>
            <a:ext cx="7128792" cy="3970318"/>
          </a:xfrm>
          <a:prstGeom prst="rect">
            <a:avLst/>
          </a:prstGeom>
        </p:spPr>
        <p:txBody>
          <a:bodyPr wrap="square">
            <a:spAutoFit/>
          </a:bodyPr>
          <a:lstStyle/>
          <a:p>
            <a:pPr marL="530225" indent="-530225"/>
            <a:r>
              <a:rPr lang="en-IN" sz="2400" b="1" dirty="0" smtClean="0"/>
              <a:t>* </a:t>
            </a:r>
            <a:r>
              <a:rPr lang="en-IN" sz="2800" b="1" dirty="0" smtClean="0"/>
              <a:t>A </a:t>
            </a:r>
            <a:r>
              <a:rPr lang="en-IN" sz="2800" b="1" dirty="0"/>
              <a:t>major part of any writing assignment consists of re-writing.</a:t>
            </a:r>
          </a:p>
          <a:p>
            <a:r>
              <a:rPr lang="en-IN" sz="2800" b="1" dirty="0" smtClean="0"/>
              <a:t>* Write </a:t>
            </a:r>
            <a:r>
              <a:rPr lang="en-IN" sz="2800" b="1" dirty="0"/>
              <a:t>accurately</a:t>
            </a:r>
          </a:p>
          <a:p>
            <a:r>
              <a:rPr lang="en-IN" sz="2800" b="1" dirty="0" smtClean="0"/>
              <a:t>* Write </a:t>
            </a:r>
            <a:r>
              <a:rPr lang="en-IN" sz="2800" b="1" dirty="0"/>
              <a:t>clearly</a:t>
            </a:r>
          </a:p>
          <a:p>
            <a:pPr marL="354013" indent="-354013"/>
            <a:r>
              <a:rPr lang="en-IN" sz="2800" b="1" dirty="0" smtClean="0"/>
              <a:t>* Write </a:t>
            </a:r>
            <a:r>
              <a:rPr lang="en-IN" sz="2800" b="1" dirty="0"/>
              <a:t>at a level that's appropriate for your audience.</a:t>
            </a:r>
          </a:p>
          <a:p>
            <a:r>
              <a:rPr lang="en-IN" sz="2800" b="1" dirty="0"/>
              <a:t> </a:t>
            </a:r>
            <a:r>
              <a:rPr lang="en-IN" sz="2800" b="1" dirty="0" smtClean="0"/>
              <a:t>* Use </a:t>
            </a:r>
            <a:r>
              <a:rPr lang="en-IN" sz="2800" b="1" dirty="0"/>
              <a:t>the active voice. It's clearer and more concise than the passive voice.</a:t>
            </a:r>
          </a:p>
          <a:p>
            <a:endParaRPr lang="en-IN" sz="2800" b="1" dirty="0"/>
          </a:p>
        </p:txBody>
      </p:sp>
    </p:spTree>
    <p:extLst>
      <p:ext uri="{BB962C8B-B14F-4D97-AF65-F5344CB8AC3E}">
        <p14:creationId xmlns:p14="http://schemas.microsoft.com/office/powerpoint/2010/main" xmlns="" val="2276323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66843"/>
            <a:ext cx="7560840" cy="4401205"/>
          </a:xfrm>
          <a:prstGeom prst="rect">
            <a:avLst/>
          </a:prstGeom>
        </p:spPr>
        <p:txBody>
          <a:bodyPr wrap="square">
            <a:spAutoFit/>
          </a:bodyPr>
          <a:lstStyle/>
          <a:p>
            <a:pPr marL="354013" indent="-354013"/>
            <a:r>
              <a:rPr lang="en-IN" sz="2400" b="1" dirty="0" smtClean="0"/>
              <a:t>*</a:t>
            </a:r>
            <a:r>
              <a:rPr lang="en-IN" sz="2400" dirty="0" smtClean="0"/>
              <a:t> </a:t>
            </a:r>
            <a:r>
              <a:rPr lang="en-IN" sz="2800" b="1" dirty="0" smtClean="0"/>
              <a:t>Use </a:t>
            </a:r>
            <a:r>
              <a:rPr lang="en-IN" sz="2800" b="1" dirty="0"/>
              <a:t>short sentences. A sentence made of more than 40 words should probably be rewritten as two sentences.</a:t>
            </a:r>
          </a:p>
          <a:p>
            <a:endParaRPr lang="en-IN" sz="2800" b="1" dirty="0" smtClean="0"/>
          </a:p>
          <a:p>
            <a:r>
              <a:rPr lang="en-IN" sz="2800" b="1" dirty="0" smtClean="0"/>
              <a:t>* Check </a:t>
            </a:r>
            <a:r>
              <a:rPr lang="en-IN" sz="2800" b="1" dirty="0"/>
              <a:t>your grammar, spelling and punctuation</a:t>
            </a:r>
          </a:p>
          <a:p>
            <a:pPr marL="354013" indent="-354013"/>
            <a:r>
              <a:rPr lang="en-IN" sz="2800" b="1" dirty="0" smtClean="0"/>
              <a:t>    Use </a:t>
            </a:r>
            <a:r>
              <a:rPr lang="en-IN" sz="2800" b="1" dirty="0"/>
              <a:t>a spellchecker, but be aware that they don't catch all mistakes.</a:t>
            </a:r>
          </a:p>
          <a:p>
            <a:endParaRPr lang="en-IN" sz="2800" b="1" dirty="0"/>
          </a:p>
          <a:p>
            <a:r>
              <a:rPr lang="en-IN" sz="2800" b="1" dirty="0"/>
              <a:t> </a:t>
            </a:r>
            <a:r>
              <a:rPr lang="en-IN" sz="2800" b="1" dirty="0" smtClean="0"/>
              <a:t>*  </a:t>
            </a:r>
            <a:r>
              <a:rPr lang="en-IN" sz="2800" b="1" dirty="0"/>
              <a:t>Don't, use, unnecessary, commas.</a:t>
            </a:r>
          </a:p>
          <a:p>
            <a:r>
              <a:rPr lang="en-IN" sz="2800" b="1" dirty="0"/>
              <a:t> </a:t>
            </a:r>
          </a:p>
        </p:txBody>
      </p:sp>
    </p:spTree>
    <p:extLst>
      <p:ext uri="{BB962C8B-B14F-4D97-AF65-F5344CB8AC3E}">
        <p14:creationId xmlns:p14="http://schemas.microsoft.com/office/powerpoint/2010/main" xmlns="" val="1188344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96752"/>
            <a:ext cx="6400800" cy="685800"/>
          </a:xfrm>
        </p:spPr>
        <p:txBody>
          <a:bodyPr>
            <a:normAutofit fontScale="90000"/>
          </a:bodyPr>
          <a:lstStyle/>
          <a:p>
            <a:r>
              <a:rPr lang="en-IN" sz="4900" b="1" dirty="0" smtClean="0">
                <a:latin typeface="Times New Roman" pitchFamily="18" charset="0"/>
                <a:cs typeface="Times New Roman" pitchFamily="18" charset="0"/>
              </a:rPr>
              <a:t>What is</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 </a:t>
            </a:r>
            <a:r>
              <a:rPr lang="en-IN" sz="5300" b="1" dirty="0" smtClean="0">
                <a:latin typeface="Times New Roman" pitchFamily="18" charset="0"/>
                <a:cs typeface="Times New Roman" pitchFamily="18" charset="0"/>
              </a:rPr>
              <a:t>Scopus?</a:t>
            </a:r>
            <a:r>
              <a:rPr lang="en-IN" sz="6000" b="1" dirty="0" smtClean="0">
                <a:latin typeface="Times New Roman" pitchFamily="18" charset="0"/>
                <a:cs typeface="Times New Roman" pitchFamily="18" charset="0"/>
              </a:rPr>
              <a:t> </a:t>
            </a:r>
            <a:endParaRPr lang="en-IN" sz="6000" b="1" dirty="0">
              <a:latin typeface="Times New Roman" pitchFamily="18" charset="0"/>
              <a:cs typeface="Times New Roman" pitchFamily="18" charset="0"/>
            </a:endParaRPr>
          </a:p>
        </p:txBody>
      </p:sp>
      <p:sp>
        <p:nvSpPr>
          <p:cNvPr id="3" name="Rectangle 2"/>
          <p:cNvSpPr/>
          <p:nvPr/>
        </p:nvSpPr>
        <p:spPr>
          <a:xfrm>
            <a:off x="827584" y="1916833"/>
            <a:ext cx="7632848" cy="3970318"/>
          </a:xfrm>
          <a:prstGeom prst="rect">
            <a:avLst/>
          </a:prstGeom>
        </p:spPr>
        <p:txBody>
          <a:bodyPr wrap="square">
            <a:spAutoFit/>
          </a:bodyPr>
          <a:lstStyle/>
          <a:p>
            <a:endParaRPr lang="en-IN" sz="2800" b="1" dirty="0" smtClean="0">
              <a:latin typeface="Times New Roman" pitchFamily="18" charset="0"/>
              <a:cs typeface="Times New Roman" pitchFamily="18" charset="0"/>
            </a:endParaRPr>
          </a:p>
          <a:p>
            <a:pPr marL="442913" indent="-442913"/>
            <a:r>
              <a:rPr lang="en-IN" sz="3200" b="1" dirty="0" smtClean="0">
                <a:latin typeface="Times New Roman" pitchFamily="18" charset="0"/>
                <a:cs typeface="Times New Roman" pitchFamily="18" charset="0"/>
              </a:rPr>
              <a:t>*   It is Elsevier’s </a:t>
            </a:r>
            <a:r>
              <a:rPr lang="en-IN" sz="3200" b="1" dirty="0">
                <a:latin typeface="Times New Roman" pitchFamily="18" charset="0"/>
                <a:cs typeface="Times New Roman" pitchFamily="18" charset="0"/>
              </a:rPr>
              <a:t>abstract and citation database launched in 2004. In 2009,</a:t>
            </a:r>
          </a:p>
          <a:p>
            <a:pPr marL="442913" indent="-442913"/>
            <a:r>
              <a:rPr lang="en-IN" sz="3200" b="1" dirty="0" smtClean="0">
                <a:latin typeface="Times New Roman" pitchFamily="18" charset="0"/>
                <a:cs typeface="Times New Roman" pitchFamily="18" charset="0"/>
              </a:rPr>
              <a:t>*   Scopus </a:t>
            </a:r>
            <a:r>
              <a:rPr lang="en-IN" sz="3200" b="1" dirty="0">
                <a:latin typeface="Times New Roman" pitchFamily="18" charset="0"/>
                <a:cs typeface="Times New Roman" pitchFamily="18" charset="0"/>
              </a:rPr>
              <a:t>covers nearly 36,377 titles (22,794 active titles and 13,583 Inactive titles) </a:t>
            </a:r>
            <a:r>
              <a:rPr lang="en-IN" sz="3200" b="1" dirty="0" smtClean="0">
                <a:latin typeface="Times New Roman" pitchFamily="18" charset="0"/>
                <a:cs typeface="Times New Roman" pitchFamily="18" charset="0"/>
              </a:rPr>
              <a:t>of peer-reviewed </a:t>
            </a:r>
            <a:r>
              <a:rPr lang="en-IN" sz="3200" b="1" dirty="0">
                <a:latin typeface="Times New Roman" pitchFamily="18" charset="0"/>
                <a:cs typeface="Times New Roman" pitchFamily="18" charset="0"/>
              </a:rPr>
              <a:t>journals in </a:t>
            </a:r>
            <a:r>
              <a:rPr lang="en-IN" sz="3200" b="1" dirty="0" smtClean="0">
                <a:latin typeface="Times New Roman" pitchFamily="18" charset="0"/>
                <a:cs typeface="Times New Roman" pitchFamily="18" charset="0"/>
              </a:rPr>
              <a:t>the  </a:t>
            </a:r>
            <a:r>
              <a:rPr lang="en-IN" sz="3200" b="1" dirty="0">
                <a:latin typeface="Times New Roman" pitchFamily="18" charset="0"/>
                <a:cs typeface="Times New Roman" pitchFamily="18" charset="0"/>
              </a:rPr>
              <a:t>fields Life Sciences, Social Sciences, Physical Sciences and Health Sciences. </a:t>
            </a:r>
          </a:p>
        </p:txBody>
      </p:sp>
    </p:spTree>
    <p:extLst>
      <p:ext uri="{BB962C8B-B14F-4D97-AF65-F5344CB8AC3E}">
        <p14:creationId xmlns:p14="http://schemas.microsoft.com/office/powerpoint/2010/main" xmlns="" val="1352396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64704"/>
            <a:ext cx="7344816" cy="4555093"/>
          </a:xfrm>
          <a:prstGeom prst="rect">
            <a:avLst/>
          </a:prstGeom>
        </p:spPr>
        <p:txBody>
          <a:bodyPr wrap="square">
            <a:spAutoFit/>
          </a:bodyPr>
          <a:lstStyle/>
          <a:p>
            <a:r>
              <a:rPr lang="en-IN" dirty="0"/>
              <a:t>c.	</a:t>
            </a:r>
            <a:endParaRPr lang="en-IN" sz="4000" dirty="0" smtClean="0">
              <a:latin typeface="Times New Roman" pitchFamily="18" charset="0"/>
              <a:cs typeface="Times New Roman" pitchFamily="18" charset="0"/>
            </a:endParaRPr>
          </a:p>
          <a:p>
            <a:r>
              <a:rPr lang="en-IN" sz="4000" dirty="0" smtClean="0">
                <a:latin typeface="Times New Roman" pitchFamily="18" charset="0"/>
                <a:cs typeface="Times New Roman" pitchFamily="18" charset="0"/>
              </a:rPr>
              <a:t>Scopus </a:t>
            </a:r>
            <a:r>
              <a:rPr lang="en-IN" sz="4000" dirty="0">
                <a:latin typeface="Times New Roman" pitchFamily="18" charset="0"/>
                <a:cs typeface="Times New Roman" pitchFamily="18" charset="0"/>
              </a:rPr>
              <a:t>gives four types of quality </a:t>
            </a:r>
            <a:r>
              <a:rPr lang="en-IN" sz="4000" dirty="0" smtClean="0">
                <a:latin typeface="Times New Roman" pitchFamily="18" charset="0"/>
                <a:cs typeface="Times New Roman" pitchFamily="18" charset="0"/>
              </a:rPr>
              <a:t>measure/assessment </a:t>
            </a:r>
            <a:r>
              <a:rPr lang="en-IN" sz="4000" dirty="0">
                <a:latin typeface="Times New Roman" pitchFamily="18" charset="0"/>
                <a:cs typeface="Times New Roman" pitchFamily="18" charset="0"/>
              </a:rPr>
              <a:t>for each </a:t>
            </a:r>
            <a:r>
              <a:rPr lang="en-IN" sz="4000" dirty="0" smtClean="0">
                <a:latin typeface="Times New Roman" pitchFamily="18" charset="0"/>
                <a:cs typeface="Times New Roman" pitchFamily="18" charset="0"/>
              </a:rPr>
              <a:t>title </a:t>
            </a:r>
            <a:r>
              <a:rPr lang="en-IN" sz="4000" dirty="0">
                <a:latin typeface="Times New Roman" pitchFamily="18" charset="0"/>
                <a:cs typeface="Times New Roman" pitchFamily="18" charset="0"/>
              </a:rPr>
              <a:t>thus: </a:t>
            </a:r>
            <a:endParaRPr lang="en-IN" sz="4000" dirty="0" smtClean="0">
              <a:latin typeface="Times New Roman" pitchFamily="18" charset="0"/>
              <a:cs typeface="Times New Roman" pitchFamily="18" charset="0"/>
            </a:endParaRPr>
          </a:p>
          <a:p>
            <a:r>
              <a:rPr lang="en-IN" sz="4000" dirty="0" smtClean="0">
                <a:latin typeface="Times New Roman" pitchFamily="18" charset="0"/>
                <a:cs typeface="Times New Roman" pitchFamily="18" charset="0"/>
              </a:rPr>
              <a:t> </a:t>
            </a:r>
            <a:r>
              <a:rPr lang="en-IN" sz="3600" b="1" dirty="0">
                <a:latin typeface="Times New Roman" pitchFamily="18" charset="0"/>
                <a:cs typeface="Times New Roman" pitchFamily="18" charset="0"/>
              </a:rPr>
              <a:t>h-Index</a:t>
            </a:r>
            <a:r>
              <a:rPr lang="en-IN" sz="3600" dirty="0">
                <a:latin typeface="Times New Roman" pitchFamily="18" charset="0"/>
                <a:cs typeface="Times New Roman" pitchFamily="18" charset="0"/>
              </a:rPr>
              <a:t> (</a:t>
            </a:r>
            <a:r>
              <a:rPr lang="en-IN" sz="3600" dirty="0" err="1">
                <a:latin typeface="Times New Roman" pitchFamily="18" charset="0"/>
                <a:cs typeface="Times New Roman" pitchFamily="18" charset="0"/>
              </a:rPr>
              <a:t>Hirch</a:t>
            </a:r>
            <a:r>
              <a:rPr lang="en-IN" sz="3600" dirty="0">
                <a:latin typeface="Times New Roman" pitchFamily="18" charset="0"/>
                <a:cs typeface="Times New Roman" pitchFamily="18" charset="0"/>
              </a:rPr>
              <a:t> E. Jorge), </a:t>
            </a:r>
            <a:r>
              <a:rPr lang="en-IN" sz="3600" b="1" dirty="0" err="1">
                <a:latin typeface="Times New Roman" pitchFamily="18" charset="0"/>
                <a:cs typeface="Times New Roman" pitchFamily="18" charset="0"/>
              </a:rPr>
              <a:t>CiteScore</a:t>
            </a:r>
            <a:r>
              <a:rPr lang="en-IN" sz="3600" dirty="0">
                <a:latin typeface="Times New Roman" pitchFamily="18" charset="0"/>
                <a:cs typeface="Times New Roman" pitchFamily="18" charset="0"/>
              </a:rPr>
              <a:t> (Citation score), SJR (</a:t>
            </a:r>
            <a:r>
              <a:rPr lang="en-IN" sz="3600" b="1" dirty="0" err="1">
                <a:latin typeface="Times New Roman" pitchFamily="18" charset="0"/>
                <a:cs typeface="Times New Roman" pitchFamily="18" charset="0"/>
              </a:rPr>
              <a:t>SCImago</a:t>
            </a:r>
            <a:r>
              <a:rPr lang="en-IN" sz="3600" b="1" dirty="0">
                <a:latin typeface="Times New Roman" pitchFamily="18" charset="0"/>
                <a:cs typeface="Times New Roman" pitchFamily="18" charset="0"/>
              </a:rPr>
              <a:t> Journal Rank</a:t>
            </a:r>
            <a:r>
              <a:rPr lang="en-IN" sz="3600" dirty="0">
                <a:latin typeface="Times New Roman" pitchFamily="18" charset="0"/>
                <a:cs typeface="Times New Roman" pitchFamily="18" charset="0"/>
              </a:rPr>
              <a:t>) and SNIP (</a:t>
            </a:r>
            <a:r>
              <a:rPr lang="en-IN" sz="3600" b="1" dirty="0">
                <a:latin typeface="Times New Roman" pitchFamily="18" charset="0"/>
                <a:cs typeface="Times New Roman" pitchFamily="18" charset="0"/>
              </a:rPr>
              <a:t>Source Normalized Impact per Paper</a:t>
            </a:r>
            <a:r>
              <a:rPr lang="en-IN" sz="4000" b="1" dirty="0">
                <a:latin typeface="Times New Roman" pitchFamily="18" charset="0"/>
                <a:cs typeface="Times New Roman" pitchFamily="18" charset="0"/>
              </a:rPr>
              <a:t>)</a:t>
            </a:r>
          </a:p>
        </p:txBody>
      </p:sp>
    </p:spTree>
    <p:extLst>
      <p:ext uri="{BB962C8B-B14F-4D97-AF65-F5344CB8AC3E}">
        <p14:creationId xmlns:p14="http://schemas.microsoft.com/office/powerpoint/2010/main" xmlns="" val="149122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ichellehenry.fr/boywithresearchpaper.jpg"/>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836712"/>
            <a:ext cx="7560840" cy="5112568"/>
          </a:xfrm>
          <a:prstGeom prst="rect">
            <a:avLst/>
          </a:prstGeom>
          <a:noFill/>
          <a:ln>
            <a:noFill/>
          </a:ln>
        </p:spPr>
      </p:pic>
    </p:spTree>
    <p:extLst>
      <p:ext uri="{BB962C8B-B14F-4D97-AF65-F5344CB8AC3E}">
        <p14:creationId xmlns:p14="http://schemas.microsoft.com/office/powerpoint/2010/main" xmlns="" val="79240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r>
              <a:rPr lang="en-IN" b="1" dirty="0"/>
              <a:t>SPECIAL WARNING</a:t>
            </a:r>
          </a:p>
        </p:txBody>
      </p:sp>
      <p:sp>
        <p:nvSpPr>
          <p:cNvPr id="3" name="Rectangle 2"/>
          <p:cNvSpPr/>
          <p:nvPr/>
        </p:nvSpPr>
        <p:spPr>
          <a:xfrm>
            <a:off x="1115616" y="2276872"/>
            <a:ext cx="7272808" cy="3724096"/>
          </a:xfrm>
          <a:prstGeom prst="rect">
            <a:avLst/>
          </a:prstGeom>
        </p:spPr>
        <p:txBody>
          <a:bodyPr wrap="square">
            <a:spAutoFit/>
          </a:bodyPr>
          <a:lstStyle/>
          <a:p>
            <a:r>
              <a:rPr lang="en-IN" sz="4800" dirty="0"/>
              <a:t>Always check </a:t>
            </a:r>
            <a:r>
              <a:rPr lang="en-IN" sz="4800" b="1" dirty="0"/>
              <a:t>TITLE INDEX </a:t>
            </a:r>
            <a:r>
              <a:rPr lang="en-IN" sz="4800" dirty="0" smtClean="0"/>
              <a:t>in </a:t>
            </a:r>
            <a:r>
              <a:rPr lang="en-IN" sz="4800" b="1" dirty="0"/>
              <a:t>Scopus</a:t>
            </a:r>
            <a:r>
              <a:rPr lang="en-IN" sz="4800" dirty="0"/>
              <a:t> before you </a:t>
            </a:r>
            <a:r>
              <a:rPr lang="en-IN" sz="4800" b="1" dirty="0"/>
              <a:t>PUBLISH</a:t>
            </a:r>
            <a:r>
              <a:rPr lang="en-IN" sz="4800" dirty="0"/>
              <a:t> your manuscript/ paper</a:t>
            </a:r>
          </a:p>
          <a:p>
            <a:r>
              <a:rPr lang="en-IN" sz="4400" dirty="0"/>
              <a:t>	</a:t>
            </a:r>
          </a:p>
        </p:txBody>
      </p:sp>
    </p:spTree>
    <p:extLst>
      <p:ext uri="{BB962C8B-B14F-4D97-AF65-F5344CB8AC3E}">
        <p14:creationId xmlns:p14="http://schemas.microsoft.com/office/powerpoint/2010/main" xmlns="" val="533017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776864" cy="4431983"/>
          </a:xfrm>
          <a:prstGeom prst="rect">
            <a:avLst/>
          </a:prstGeom>
        </p:spPr>
        <p:txBody>
          <a:bodyPr wrap="square">
            <a:spAutoFit/>
          </a:bodyPr>
          <a:lstStyle/>
          <a:p>
            <a:endParaRPr lang="en-IN" dirty="0" smtClean="0"/>
          </a:p>
          <a:p>
            <a:r>
              <a:rPr lang="en-IN" sz="4400" dirty="0" smtClean="0">
                <a:latin typeface="Times New Roman" pitchFamily="18" charset="0"/>
                <a:cs typeface="Times New Roman" pitchFamily="18" charset="0"/>
              </a:rPr>
              <a:t> </a:t>
            </a:r>
            <a:r>
              <a:rPr lang="en-IN" sz="4400" b="1" dirty="0" smtClean="0">
                <a:latin typeface="Times New Roman" pitchFamily="18" charset="0"/>
                <a:cs typeface="Times New Roman" pitchFamily="18" charset="0"/>
              </a:rPr>
              <a:t>Ladies </a:t>
            </a:r>
            <a:r>
              <a:rPr lang="en-IN" sz="4400" b="1" dirty="0">
                <a:latin typeface="Times New Roman" pitchFamily="18" charset="0"/>
                <a:cs typeface="Times New Roman" pitchFamily="18" charset="0"/>
              </a:rPr>
              <a:t>and Gentlemen</a:t>
            </a:r>
            <a:r>
              <a:rPr lang="en-IN" sz="4400" dirty="0">
                <a:latin typeface="Times New Roman" pitchFamily="18" charset="0"/>
                <a:cs typeface="Times New Roman" pitchFamily="18" charset="0"/>
              </a:rPr>
              <a:t> every academic staff must register as:</a:t>
            </a:r>
          </a:p>
          <a:p>
            <a:r>
              <a:rPr lang="en-IN" sz="4400" dirty="0">
                <a:latin typeface="Times New Roman" pitchFamily="18" charset="0"/>
                <a:cs typeface="Times New Roman" pitchFamily="18" charset="0"/>
              </a:rPr>
              <a:t>*Google scholar</a:t>
            </a:r>
          </a:p>
          <a:p>
            <a:r>
              <a:rPr lang="en-IN" sz="4400" dirty="0">
                <a:latin typeface="Times New Roman" pitchFamily="18" charset="0"/>
                <a:cs typeface="Times New Roman" pitchFamily="18" charset="0"/>
              </a:rPr>
              <a:t>*Scopus member</a:t>
            </a:r>
          </a:p>
          <a:p>
            <a:r>
              <a:rPr lang="en-IN" sz="4400" dirty="0">
                <a:latin typeface="Times New Roman" pitchFamily="18" charset="0"/>
                <a:cs typeface="Times New Roman" pitchFamily="18" charset="0"/>
              </a:rPr>
              <a:t>* </a:t>
            </a:r>
            <a:r>
              <a:rPr lang="en-IN" sz="4400" dirty="0" smtClean="0">
                <a:latin typeface="Times New Roman" pitchFamily="18" charset="0"/>
                <a:cs typeface="Times New Roman" pitchFamily="18" charset="0"/>
              </a:rPr>
              <a:t>ORCID</a:t>
            </a:r>
            <a:r>
              <a:rPr lang="en-IN" sz="2400" dirty="0" smtClean="0">
                <a:latin typeface="Times New Roman" pitchFamily="18" charset="0"/>
                <a:cs typeface="Times New Roman" pitchFamily="18" charset="0"/>
              </a:rPr>
              <a:t>(</a:t>
            </a:r>
            <a:r>
              <a:rPr lang="en-IN" sz="2400" b="1" dirty="0" smtClean="0">
                <a:latin typeface="Times New Roman" pitchFamily="18" charset="0"/>
                <a:cs typeface="Times New Roman" pitchFamily="18" charset="0"/>
              </a:rPr>
              <a:t>https://orcid.org/0000.0003-3553-7652</a:t>
            </a:r>
            <a:r>
              <a:rPr lang="en-IN" sz="2400"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a:p>
            <a:r>
              <a:rPr lang="en-IN" sz="4400" dirty="0">
                <a:latin typeface="Times New Roman" pitchFamily="18" charset="0"/>
                <a:cs typeface="Times New Roman" pitchFamily="18" charset="0"/>
              </a:rPr>
              <a:t>* </a:t>
            </a:r>
            <a:r>
              <a:rPr lang="en-IN" sz="4400" dirty="0" smtClean="0">
                <a:latin typeface="Times New Roman" pitchFamily="18" charset="0"/>
                <a:cs typeface="Times New Roman" pitchFamily="18" charset="0"/>
              </a:rPr>
              <a:t>Researcher ID</a:t>
            </a:r>
            <a:r>
              <a:rPr lang="en-IN" dirty="0" smtClean="0">
                <a:latin typeface="Times New Roman" pitchFamily="18" charset="0"/>
                <a:cs typeface="Times New Roman" pitchFamily="18" charset="0"/>
              </a:rPr>
              <a:t>(</a:t>
            </a:r>
            <a:r>
              <a:rPr lang="en-IN" sz="1600" dirty="0" smtClean="0">
                <a:latin typeface="Times New Roman" pitchFamily="18" charset="0"/>
                <a:cs typeface="Times New Roman" pitchFamily="18" charset="0"/>
              </a:rPr>
              <a:t>http://www.researchid.com/rid/C -9724-2018) </a:t>
            </a:r>
            <a:endParaRPr lang="en-IN"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019954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Importance of ORCID</a:t>
            </a:r>
          </a:p>
        </p:txBody>
      </p:sp>
      <p:sp>
        <p:nvSpPr>
          <p:cNvPr id="3" name="Rectangle 2"/>
          <p:cNvSpPr/>
          <p:nvPr/>
        </p:nvSpPr>
        <p:spPr>
          <a:xfrm>
            <a:off x="755576" y="2136339"/>
            <a:ext cx="7776864" cy="3477875"/>
          </a:xfrm>
          <a:prstGeom prst="rect">
            <a:avLst/>
          </a:prstGeom>
        </p:spPr>
        <p:txBody>
          <a:bodyPr wrap="square">
            <a:spAutoFit/>
          </a:bodyPr>
          <a:lstStyle/>
          <a:p>
            <a:r>
              <a:rPr lang="en-IN" sz="2400" b="1" dirty="0">
                <a:latin typeface="Times New Roman" pitchFamily="18" charset="0"/>
                <a:cs typeface="Times New Roman" pitchFamily="18" charset="0"/>
              </a:rPr>
              <a:t>ORCID (Open Researcher and Contributor ID</a:t>
            </a:r>
            <a:r>
              <a:rPr lang="en-IN" sz="2400" b="1" dirty="0" smtClean="0">
                <a:latin typeface="Times New Roman" pitchFamily="18" charset="0"/>
                <a:cs typeface="Times New Roman" pitchFamily="18" charset="0"/>
              </a:rPr>
              <a:t>)</a:t>
            </a:r>
            <a:endParaRPr lang="en-IN" sz="2400" b="1" dirty="0">
              <a:latin typeface="Times New Roman" pitchFamily="18" charset="0"/>
              <a:cs typeface="Times New Roman" pitchFamily="18" charset="0"/>
            </a:endParaRPr>
          </a:p>
          <a:p>
            <a:r>
              <a:rPr lang="en-IN" sz="2800" dirty="0">
                <a:latin typeface="Times New Roman" pitchFamily="18" charset="0"/>
                <a:cs typeface="Times New Roman" pitchFamily="18" charset="0"/>
              </a:rPr>
              <a:t>*It protects your unique scholarly identity </a:t>
            </a:r>
          </a:p>
          <a:p>
            <a:r>
              <a:rPr lang="en-IN" sz="2800" dirty="0">
                <a:latin typeface="Times New Roman" pitchFamily="18" charset="0"/>
                <a:cs typeface="Times New Roman" pitchFamily="18" charset="0"/>
              </a:rPr>
              <a:t>* Attach to your research work</a:t>
            </a:r>
          </a:p>
          <a:p>
            <a:pPr marL="354013" indent="-354013"/>
            <a:r>
              <a:rPr lang="en-IN" sz="2800" dirty="0">
                <a:latin typeface="Times New Roman" pitchFamily="18" charset="0"/>
                <a:cs typeface="Times New Roman" pitchFamily="18" charset="0"/>
              </a:rPr>
              <a:t>*It provides an identifier for you to use with your name as you engage in research, scholarship and any innovative activities</a:t>
            </a:r>
          </a:p>
          <a:p>
            <a:r>
              <a:rPr lang="en-IN" sz="2800" dirty="0">
                <a:latin typeface="Times New Roman" pitchFamily="18" charset="0"/>
                <a:cs typeface="Times New Roman" pitchFamily="18" charset="0"/>
              </a:rPr>
              <a:t>* Include </a:t>
            </a:r>
            <a:r>
              <a:rPr lang="en-IN" sz="2800" dirty="0" smtClean="0">
                <a:latin typeface="Times New Roman" pitchFamily="18" charset="0"/>
                <a:cs typeface="Times New Roman" pitchFamily="18" charset="0"/>
              </a:rPr>
              <a:t>it on </a:t>
            </a:r>
            <a:r>
              <a:rPr lang="en-IN" sz="2800" dirty="0">
                <a:latin typeface="Times New Roman" pitchFamily="18" charset="0"/>
                <a:cs typeface="Times New Roman" pitchFamily="18" charset="0"/>
              </a:rPr>
              <a:t>your webpage when </a:t>
            </a:r>
            <a:r>
              <a:rPr lang="en-IN" sz="2800" dirty="0" smtClean="0">
                <a:latin typeface="Times New Roman" pitchFamily="18" charset="0"/>
                <a:cs typeface="Times New Roman" pitchFamily="18" charset="0"/>
              </a:rPr>
              <a:t>submitting for  publication </a:t>
            </a:r>
            <a:r>
              <a:rPr lang="en-IN" sz="2800" dirty="0">
                <a:latin typeface="Times New Roman" pitchFamily="18" charset="0"/>
                <a:cs typeface="Times New Roman" pitchFamily="18" charset="0"/>
              </a:rPr>
              <a:t>, apply for grant and any research work </a:t>
            </a:r>
          </a:p>
        </p:txBody>
      </p:sp>
    </p:spTree>
    <p:extLst>
      <p:ext uri="{BB962C8B-B14F-4D97-AF65-F5344CB8AC3E}">
        <p14:creationId xmlns:p14="http://schemas.microsoft.com/office/powerpoint/2010/main" xmlns="" val="2720607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4704"/>
            <a:ext cx="6400800" cy="1216496"/>
          </a:xfrm>
        </p:spPr>
        <p:txBody>
          <a:bodyPr>
            <a:normAutofit fontScale="90000"/>
          </a:bodyPr>
          <a:lstStyle/>
          <a:p>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sz="3100" b="1" dirty="0" smtClean="0"/>
              <a:t>IMPORTANCE OF  Researcher </a:t>
            </a:r>
            <a:r>
              <a:rPr lang="en-IN" b="1" dirty="0"/>
              <a:t>ID </a:t>
            </a:r>
          </a:p>
        </p:txBody>
      </p:sp>
      <p:sp>
        <p:nvSpPr>
          <p:cNvPr id="3" name="Rectangle 2"/>
          <p:cNvSpPr/>
          <p:nvPr/>
        </p:nvSpPr>
        <p:spPr>
          <a:xfrm>
            <a:off x="611560" y="1877995"/>
            <a:ext cx="7848872" cy="3816429"/>
          </a:xfrm>
          <a:prstGeom prst="rect">
            <a:avLst/>
          </a:prstGeom>
        </p:spPr>
        <p:txBody>
          <a:bodyPr wrap="square">
            <a:spAutoFit/>
          </a:bodyPr>
          <a:lstStyle/>
          <a:p>
            <a:r>
              <a:rPr lang="en-IN" dirty="0" smtClean="0"/>
              <a:t>A</a:t>
            </a:r>
          </a:p>
          <a:p>
            <a:pPr marL="530225" indent="-530225"/>
            <a:r>
              <a:rPr lang="en-IN" dirty="0"/>
              <a:t> </a:t>
            </a:r>
            <a:r>
              <a:rPr lang="en-IN" dirty="0" smtClean="0"/>
              <a:t>   </a:t>
            </a:r>
            <a:r>
              <a:rPr lang="en-IN" sz="3200" dirty="0" smtClean="0"/>
              <a:t>* </a:t>
            </a:r>
            <a:r>
              <a:rPr lang="en-IN" sz="3200" dirty="0" smtClean="0">
                <a:latin typeface="Times New Roman" pitchFamily="18" charset="0"/>
                <a:cs typeface="Times New Roman" pitchFamily="18" charset="0"/>
              </a:rPr>
              <a:t>It  allows you </a:t>
            </a:r>
            <a:r>
              <a:rPr lang="en-IN" sz="3200" dirty="0">
                <a:latin typeface="Times New Roman" pitchFamily="18" charset="0"/>
                <a:cs typeface="Times New Roman" pitchFamily="18" charset="0"/>
              </a:rPr>
              <a:t>to claim and showcase your publications from a single one account. </a:t>
            </a:r>
            <a:r>
              <a:rPr lang="en-IN" sz="3200" dirty="0" smtClean="0">
                <a:latin typeface="Times New Roman" pitchFamily="18" charset="0"/>
                <a:cs typeface="Times New Roman" pitchFamily="18" charset="0"/>
              </a:rPr>
              <a:t>               </a:t>
            </a:r>
          </a:p>
          <a:p>
            <a:pPr marL="265113" indent="-265113"/>
            <a:r>
              <a:rPr lang="en-IN" sz="3200" dirty="0" smtClean="0">
                <a:latin typeface="Times New Roman" pitchFamily="18" charset="0"/>
                <a:cs typeface="Times New Roman" pitchFamily="18" charset="0"/>
              </a:rPr>
              <a:t>    </a:t>
            </a:r>
          </a:p>
          <a:p>
            <a:pPr marL="265113" indent="-265113"/>
            <a:r>
              <a:rPr lang="en-IN" sz="3200" dirty="0" smtClean="0">
                <a:latin typeface="Times New Roman" pitchFamily="18" charset="0"/>
                <a:cs typeface="Times New Roman" pitchFamily="18" charset="0"/>
              </a:rPr>
              <a:t>  *Search </a:t>
            </a:r>
            <a:r>
              <a:rPr lang="en-IN" sz="3200" dirty="0">
                <a:latin typeface="Times New Roman" pitchFamily="18" charset="0"/>
                <a:cs typeface="Times New Roman" pitchFamily="18" charset="0"/>
              </a:rPr>
              <a:t>the registry to find </a:t>
            </a:r>
            <a:r>
              <a:rPr lang="en-IN" sz="3200" dirty="0" smtClean="0">
                <a:latin typeface="Times New Roman" pitchFamily="18" charset="0"/>
                <a:cs typeface="Times New Roman" pitchFamily="18" charset="0"/>
              </a:rPr>
              <a:t>collaborators </a:t>
            </a:r>
          </a:p>
          <a:p>
            <a:pPr marL="285750" indent="-285750">
              <a:buFont typeface="Arial" charset="0"/>
              <a:buChar char="•"/>
            </a:pPr>
            <a:endParaRPr lang="en-IN" sz="3200" dirty="0" smtClean="0">
              <a:latin typeface="Times New Roman" pitchFamily="18" charset="0"/>
              <a:cs typeface="Times New Roman" pitchFamily="18" charset="0"/>
            </a:endParaRPr>
          </a:p>
          <a:p>
            <a:pPr marL="442913" indent="-442913"/>
            <a:r>
              <a:rPr lang="en-IN" sz="3200" dirty="0" smtClean="0">
                <a:latin typeface="Times New Roman" pitchFamily="18" charset="0"/>
                <a:cs typeface="Times New Roman" pitchFamily="18" charset="0"/>
              </a:rPr>
              <a:t> * Review </a:t>
            </a:r>
            <a:r>
              <a:rPr lang="en-IN" sz="3200" dirty="0">
                <a:latin typeface="Times New Roman" pitchFamily="18" charset="0"/>
                <a:cs typeface="Times New Roman" pitchFamily="18" charset="0"/>
              </a:rPr>
              <a:t>publication lists and explore how research is used around the </a:t>
            </a:r>
            <a:r>
              <a:rPr lang="en-IN" sz="3200" dirty="0" smtClean="0">
                <a:latin typeface="Times New Roman" pitchFamily="18" charset="0"/>
                <a:cs typeface="Times New Roman" pitchFamily="18" charset="0"/>
              </a:rPr>
              <a:t>world</a:t>
            </a:r>
          </a:p>
        </p:txBody>
      </p:sp>
    </p:spTree>
    <p:extLst>
      <p:ext uri="{BB962C8B-B14F-4D97-AF65-F5344CB8AC3E}">
        <p14:creationId xmlns:p14="http://schemas.microsoft.com/office/powerpoint/2010/main" xmlns="" val="30308842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12776"/>
            <a:ext cx="7632848" cy="4524315"/>
          </a:xfrm>
          <a:prstGeom prst="rect">
            <a:avLst/>
          </a:prstGeom>
        </p:spPr>
        <p:txBody>
          <a:bodyPr wrap="square">
            <a:spAutoFit/>
          </a:bodyPr>
          <a:lstStyle/>
          <a:p>
            <a:pPr marL="442913" indent="-442913"/>
            <a:r>
              <a:rPr lang="en-IN" sz="3600" dirty="0" smtClean="0">
                <a:latin typeface="Times New Roman" pitchFamily="18" charset="0"/>
                <a:cs typeface="Times New Roman" pitchFamily="18" charset="0"/>
              </a:rPr>
              <a:t>* </a:t>
            </a:r>
            <a:r>
              <a:rPr lang="en-IN" sz="3600" b="1" dirty="0" smtClean="0">
                <a:latin typeface="Times New Roman" pitchFamily="18" charset="0"/>
                <a:cs typeface="Times New Roman" pitchFamily="18" charset="0"/>
              </a:rPr>
              <a:t>Manage </a:t>
            </a:r>
            <a:r>
              <a:rPr lang="en-IN" sz="3600" b="1" dirty="0">
                <a:latin typeface="Times New Roman" pitchFamily="18" charset="0"/>
                <a:cs typeface="Times New Roman" pitchFamily="18" charset="0"/>
              </a:rPr>
              <a:t>your publication list and showcase your work</a:t>
            </a:r>
          </a:p>
          <a:p>
            <a:pPr marL="442913" indent="-442913"/>
            <a:r>
              <a:rPr lang="en-IN" sz="3600" b="1" dirty="0" smtClean="0">
                <a:latin typeface="Times New Roman" pitchFamily="18" charset="0"/>
                <a:cs typeface="Times New Roman" pitchFamily="18" charset="0"/>
              </a:rPr>
              <a:t>*  </a:t>
            </a:r>
            <a:r>
              <a:rPr lang="en-IN" sz="3600" b="1" dirty="0">
                <a:latin typeface="Times New Roman" pitchFamily="18" charset="0"/>
                <a:cs typeface="Times New Roman" pitchFamily="18" charset="0"/>
              </a:rPr>
              <a:t>Track your times cited count and h-index</a:t>
            </a:r>
          </a:p>
          <a:p>
            <a:pPr marL="530225" indent="-530225"/>
            <a:r>
              <a:rPr lang="en-IN" sz="3600" b="1" dirty="0" smtClean="0">
                <a:latin typeface="Times New Roman" pitchFamily="18" charset="0"/>
                <a:cs typeface="Times New Roman" pitchFamily="18" charset="0"/>
              </a:rPr>
              <a:t>*  </a:t>
            </a:r>
            <a:r>
              <a:rPr lang="en-IN" sz="3600" b="1" dirty="0">
                <a:latin typeface="Times New Roman" pitchFamily="18" charset="0"/>
                <a:cs typeface="Times New Roman" pitchFamily="18" charset="0"/>
              </a:rPr>
              <a:t>Identify potential global </a:t>
            </a:r>
            <a:r>
              <a:rPr lang="en-IN" sz="3600" b="1" dirty="0" smtClean="0">
                <a:latin typeface="Times New Roman" pitchFamily="18" charset="0"/>
                <a:cs typeface="Times New Roman" pitchFamily="18" charset="0"/>
              </a:rPr>
              <a:t> collaborators</a:t>
            </a:r>
            <a:endParaRPr lang="en-IN" sz="3600" b="1" dirty="0">
              <a:latin typeface="Times New Roman" pitchFamily="18" charset="0"/>
              <a:cs typeface="Times New Roman" pitchFamily="18" charset="0"/>
            </a:endParaRPr>
          </a:p>
          <a:p>
            <a:pPr marL="442913" indent="-442913">
              <a:tabLst>
                <a:tab pos="442913" algn="l"/>
              </a:tabLst>
            </a:pPr>
            <a:r>
              <a:rPr lang="en-IN" sz="3600" b="1" dirty="0" smtClean="0">
                <a:latin typeface="Times New Roman" pitchFamily="18" charset="0"/>
                <a:cs typeface="Times New Roman" pitchFamily="18" charset="0"/>
              </a:rPr>
              <a:t>* </a:t>
            </a:r>
            <a:r>
              <a:rPr lang="en-IN" sz="3600" b="1" dirty="0">
                <a:latin typeface="Times New Roman" pitchFamily="18" charset="0"/>
                <a:cs typeface="Times New Roman" pitchFamily="18" charset="0"/>
              </a:rPr>
              <a:t>Avoid the common problem of author misidentification</a:t>
            </a:r>
          </a:p>
        </p:txBody>
      </p:sp>
    </p:spTree>
    <p:extLst>
      <p:ext uri="{BB962C8B-B14F-4D97-AF65-F5344CB8AC3E}">
        <p14:creationId xmlns:p14="http://schemas.microsoft.com/office/powerpoint/2010/main" xmlns="" val="38163722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Bibliography</a:t>
            </a:r>
          </a:p>
        </p:txBody>
      </p:sp>
      <p:sp>
        <p:nvSpPr>
          <p:cNvPr id="3" name="Rectangle 2"/>
          <p:cNvSpPr/>
          <p:nvPr/>
        </p:nvSpPr>
        <p:spPr>
          <a:xfrm>
            <a:off x="899592" y="1997839"/>
            <a:ext cx="7416824" cy="3539430"/>
          </a:xfrm>
          <a:prstGeom prst="rect">
            <a:avLst/>
          </a:prstGeom>
        </p:spPr>
        <p:txBody>
          <a:bodyPr wrap="square">
            <a:spAutoFit/>
          </a:bodyPr>
          <a:lstStyle/>
          <a:p>
            <a:pPr marL="342900" indent="-342900">
              <a:buFont typeface="Arial" charset="0"/>
              <a:buChar char="•"/>
            </a:pPr>
            <a:r>
              <a:rPr lang="en-IN" sz="2800" dirty="0" smtClean="0"/>
              <a:t>Harrison </a:t>
            </a:r>
            <a:r>
              <a:rPr lang="en-IN" sz="2800" dirty="0"/>
              <a:t>W. Ambrose, III &amp; Katharine Peckham Ambrose, A (1987). Handbook of Biological Investigation, 4th edition, Hunter Textbooks </a:t>
            </a:r>
            <a:r>
              <a:rPr lang="en-IN" sz="2800" dirty="0" err="1"/>
              <a:t>Inc</a:t>
            </a:r>
            <a:r>
              <a:rPr lang="en-IN" sz="2800" dirty="0"/>
              <a:t>, </a:t>
            </a:r>
            <a:r>
              <a:rPr lang="en-IN" sz="2800" dirty="0" smtClean="0"/>
              <a:t>Winston-Salem,</a:t>
            </a:r>
          </a:p>
          <a:p>
            <a:pPr marL="342900" indent="-342900">
              <a:buFont typeface="Arial" charset="0"/>
              <a:buChar char="•"/>
            </a:pPr>
            <a:endParaRPr lang="en-IN" sz="2800" dirty="0"/>
          </a:p>
          <a:p>
            <a:pPr marL="442913" indent="-442913">
              <a:buFont typeface="Arial" charset="0"/>
              <a:buChar char="•"/>
            </a:pPr>
            <a:r>
              <a:rPr lang="en-IN" sz="2800" dirty="0" smtClean="0"/>
              <a:t>Robert </a:t>
            </a:r>
            <a:r>
              <a:rPr lang="en-IN" sz="2800" dirty="0"/>
              <a:t>S. Day(1994). How to Write and Publish a </a:t>
            </a:r>
            <a:r>
              <a:rPr lang="en-IN" sz="2800" dirty="0" smtClean="0"/>
              <a:t>Scientific Paper</a:t>
            </a:r>
            <a:r>
              <a:rPr lang="en-IN" sz="2800" dirty="0"/>
              <a:t>, 4th edition, Oryx Press, Phoenix, 1994</a:t>
            </a:r>
            <a:r>
              <a:rPr lang="en-IN" sz="2400" dirty="0"/>
              <a:t>.</a:t>
            </a:r>
          </a:p>
        </p:txBody>
      </p:sp>
    </p:spTree>
    <p:extLst>
      <p:ext uri="{BB962C8B-B14F-4D97-AF65-F5344CB8AC3E}">
        <p14:creationId xmlns:p14="http://schemas.microsoft.com/office/powerpoint/2010/main" xmlns="" val="41258812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acknowledgement</a:t>
            </a:r>
            <a:endParaRPr lang="en-IN" b="1" dirty="0"/>
          </a:p>
        </p:txBody>
      </p:sp>
      <p:sp>
        <p:nvSpPr>
          <p:cNvPr id="3" name="Rectangle 2"/>
          <p:cNvSpPr/>
          <p:nvPr/>
        </p:nvSpPr>
        <p:spPr>
          <a:xfrm>
            <a:off x="827584" y="2348880"/>
            <a:ext cx="7488832" cy="3416320"/>
          </a:xfrm>
          <a:prstGeom prst="rect">
            <a:avLst/>
          </a:prstGeom>
        </p:spPr>
        <p:txBody>
          <a:bodyPr wrap="square">
            <a:spAutoFit/>
          </a:bodyPr>
          <a:lstStyle/>
          <a:p>
            <a:r>
              <a:rPr lang="en-IN" sz="3600" b="1" dirty="0"/>
              <a:t>May I use this opportunity to thank the </a:t>
            </a:r>
            <a:r>
              <a:rPr lang="en-IN" sz="3600" b="1" dirty="0" smtClean="0"/>
              <a:t>Managements </a:t>
            </a:r>
            <a:r>
              <a:rPr lang="en-IN" sz="3600" b="1" dirty="0"/>
              <a:t>of the University of Ilorin</a:t>
            </a:r>
            <a:r>
              <a:rPr lang="en-IN" sz="3600" b="1" dirty="0" smtClean="0"/>
              <a:t>, Nigeria </a:t>
            </a:r>
            <a:r>
              <a:rPr lang="en-IN" sz="3600" b="1" dirty="0"/>
              <a:t>and </a:t>
            </a:r>
            <a:r>
              <a:rPr lang="en-IN" sz="3600" b="1" dirty="0" err="1"/>
              <a:t>Uka</a:t>
            </a:r>
            <a:r>
              <a:rPr lang="en-IN" sz="3600" b="1" dirty="0"/>
              <a:t> </a:t>
            </a:r>
            <a:r>
              <a:rPr lang="en-IN" sz="3600" b="1" dirty="0" err="1"/>
              <a:t>Tarsadia</a:t>
            </a:r>
            <a:r>
              <a:rPr lang="en-IN" sz="3600" b="1" dirty="0"/>
              <a:t> University, </a:t>
            </a:r>
            <a:r>
              <a:rPr lang="en-IN" sz="3600" b="1" dirty="0" err="1"/>
              <a:t>Maliba</a:t>
            </a:r>
            <a:r>
              <a:rPr lang="en-IN" sz="3600" b="1" dirty="0"/>
              <a:t>, </a:t>
            </a:r>
            <a:r>
              <a:rPr lang="en-IN" sz="3600" b="1" dirty="0" err="1"/>
              <a:t>Bardoli</a:t>
            </a:r>
            <a:r>
              <a:rPr lang="en-IN" sz="3600" b="1" dirty="0"/>
              <a:t>, Gujarat State,  India and most especially </a:t>
            </a:r>
            <a:r>
              <a:rPr lang="en-IN" sz="3600" b="1" dirty="0" err="1"/>
              <a:t>Shri</a:t>
            </a:r>
            <a:r>
              <a:rPr lang="en-IN" sz="3600" b="1" dirty="0"/>
              <a:t>.  N </a:t>
            </a:r>
            <a:r>
              <a:rPr lang="en-IN" sz="3600" b="1" dirty="0" smtClean="0"/>
              <a:t>.G .Patel </a:t>
            </a:r>
            <a:r>
              <a:rPr lang="en-IN" sz="3600" b="1" dirty="0"/>
              <a:t>for the Fellowship award.</a:t>
            </a:r>
          </a:p>
        </p:txBody>
      </p:sp>
    </p:spTree>
    <p:extLst>
      <p:ext uri="{BB962C8B-B14F-4D97-AF65-F5344CB8AC3E}">
        <p14:creationId xmlns:p14="http://schemas.microsoft.com/office/powerpoint/2010/main" xmlns="" val="18851221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b="1" dirty="0" smtClean="0">
                <a:latin typeface="Times New Roman" pitchFamily="18" charset="0"/>
                <a:cs typeface="Times New Roman" pitchFamily="18" charset="0"/>
              </a:rPr>
              <a:t>BE A PART TOWARDS A SUSTAINABLE FUTURE THROUGH RESEARCH</a:t>
            </a:r>
            <a:endParaRPr lang="en-IN" sz="2000" b="1" dirty="0">
              <a:latin typeface="Times New Roman" pitchFamily="18" charset="0"/>
              <a:cs typeface="Times New Roman" pitchFamily="18" charset="0"/>
            </a:endParaRPr>
          </a:p>
        </p:txBody>
      </p:sp>
      <p:pic>
        <p:nvPicPr>
          <p:cNvPr id="4" name="Picture 2" descr="Image result for picture of green chemist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76872"/>
            <a:ext cx="9143999" cy="4581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08499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30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63688" y="5301208"/>
            <a:ext cx="5688632"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858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764704"/>
            <a:ext cx="7488832" cy="4832092"/>
          </a:xfrm>
          <a:prstGeom prst="rect">
            <a:avLst/>
          </a:prstGeom>
        </p:spPr>
        <p:txBody>
          <a:bodyPr wrap="square">
            <a:spAutoFit/>
          </a:bodyPr>
          <a:lstStyle/>
          <a:p>
            <a:endParaRPr lang="en-IN" sz="2800" dirty="0" smtClean="0"/>
          </a:p>
          <a:p>
            <a:endParaRPr lang="en-IN" sz="2800" dirty="0"/>
          </a:p>
          <a:p>
            <a:pPr marL="354013" indent="-354013"/>
            <a:r>
              <a:rPr lang="en-IN" sz="2800" b="1" dirty="0" smtClean="0"/>
              <a:t>* Research </a:t>
            </a:r>
            <a:r>
              <a:rPr lang="en-IN" sz="2800" b="1" dirty="0"/>
              <a:t>is done so as to gain a better understanding of something or someone or to provide a solution to a problem.</a:t>
            </a:r>
          </a:p>
          <a:p>
            <a:endParaRPr lang="en-IN" sz="2800" b="1" dirty="0"/>
          </a:p>
          <a:p>
            <a:pPr marL="354013" indent="-354013"/>
            <a:r>
              <a:rPr lang="en-IN" sz="2800" b="1" dirty="0" smtClean="0"/>
              <a:t>*  For intellectual </a:t>
            </a:r>
            <a:r>
              <a:rPr lang="en-IN" sz="2800" b="1" dirty="0"/>
              <a:t>desire: the yearning to know and understand things, to appreciate the best that has been reported and thought on the topics that grasp our imaginations.</a:t>
            </a:r>
          </a:p>
          <a:p>
            <a:endParaRPr lang="en-IN" sz="2800" b="1" dirty="0"/>
          </a:p>
        </p:txBody>
      </p:sp>
    </p:spTree>
    <p:extLst>
      <p:ext uri="{BB962C8B-B14F-4D97-AF65-F5344CB8AC3E}">
        <p14:creationId xmlns:p14="http://schemas.microsoft.com/office/powerpoint/2010/main" xmlns="" val="1755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08720"/>
            <a:ext cx="7344816" cy="5016758"/>
          </a:xfrm>
          <a:prstGeom prst="rect">
            <a:avLst/>
          </a:prstGeom>
        </p:spPr>
        <p:txBody>
          <a:bodyPr wrap="square">
            <a:spAutoFit/>
          </a:bodyPr>
          <a:lstStyle/>
          <a:p>
            <a:pPr marL="354013" indent="-354013"/>
            <a:r>
              <a:rPr lang="en-IN" sz="3200" b="1" dirty="0" smtClean="0"/>
              <a:t>Helps to </a:t>
            </a:r>
            <a:r>
              <a:rPr lang="en-IN" sz="3200" b="1" dirty="0"/>
              <a:t>develop critical reasoning and skill thereby preventing mental illness like </a:t>
            </a:r>
            <a:r>
              <a:rPr lang="en-IN" sz="3200" b="1" dirty="0" err="1"/>
              <a:t>Aizheimer’s</a:t>
            </a:r>
            <a:endParaRPr lang="en-IN" sz="3200" b="1" dirty="0"/>
          </a:p>
          <a:p>
            <a:endParaRPr lang="en-IN" sz="3200" b="1" dirty="0" smtClean="0"/>
          </a:p>
          <a:p>
            <a:r>
              <a:rPr lang="en-IN" sz="3200" b="1" dirty="0" smtClean="0"/>
              <a:t>• Means </a:t>
            </a:r>
            <a:r>
              <a:rPr lang="en-IN" sz="3200" b="1" dirty="0"/>
              <a:t>to understand numerous issues</a:t>
            </a:r>
          </a:p>
          <a:p>
            <a:endParaRPr lang="en-IN" sz="3200" b="1" dirty="0" smtClean="0"/>
          </a:p>
          <a:p>
            <a:r>
              <a:rPr lang="en-IN" sz="3200" b="1" dirty="0" smtClean="0"/>
              <a:t>• Way </a:t>
            </a:r>
            <a:r>
              <a:rPr lang="en-IN" sz="3200" b="1" dirty="0"/>
              <a:t>of proving lies and support </a:t>
            </a:r>
            <a:r>
              <a:rPr lang="en-IN" sz="3200" b="1" dirty="0" smtClean="0"/>
              <a:t>truth</a:t>
            </a:r>
            <a:endParaRPr lang="en-IN" sz="3200" b="1" dirty="0"/>
          </a:p>
          <a:p>
            <a:endParaRPr lang="en-IN" sz="3200" b="1" dirty="0" smtClean="0"/>
          </a:p>
          <a:p>
            <a:r>
              <a:rPr lang="en-IN" sz="3200" b="1" dirty="0" smtClean="0"/>
              <a:t>• Aids </a:t>
            </a:r>
            <a:r>
              <a:rPr lang="en-IN" sz="3200" b="1" dirty="0"/>
              <a:t>in business success</a:t>
            </a:r>
          </a:p>
          <a:p>
            <a:r>
              <a:rPr lang="en-IN" sz="3200" b="1" dirty="0"/>
              <a:t>	</a:t>
            </a:r>
          </a:p>
        </p:txBody>
      </p:sp>
    </p:spTree>
    <p:extLst>
      <p:ext uri="{BB962C8B-B14F-4D97-AF65-F5344CB8AC3E}">
        <p14:creationId xmlns:p14="http://schemas.microsoft.com/office/powerpoint/2010/main" xmlns="" val="87277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764704"/>
            <a:ext cx="7128792" cy="4801314"/>
          </a:xfrm>
          <a:prstGeom prst="rect">
            <a:avLst/>
          </a:prstGeom>
        </p:spPr>
        <p:txBody>
          <a:bodyPr wrap="square">
            <a:spAutoFit/>
          </a:bodyPr>
          <a:lstStyle/>
          <a:p>
            <a:endParaRPr lang="en-IN" dirty="0" smtClean="0"/>
          </a:p>
          <a:p>
            <a:pPr marL="354013" indent="-354013"/>
            <a:r>
              <a:rPr lang="en-IN" sz="3200" b="1" dirty="0" smtClean="0"/>
              <a:t>* Helps </a:t>
            </a:r>
            <a:r>
              <a:rPr lang="en-IN" sz="3200" b="1" dirty="0"/>
              <a:t>to nurture individual potential and achieve goal</a:t>
            </a:r>
          </a:p>
          <a:p>
            <a:r>
              <a:rPr lang="en-IN" sz="3200" b="1" dirty="0" smtClean="0"/>
              <a:t>• Making </a:t>
            </a:r>
            <a:r>
              <a:rPr lang="en-IN" sz="3200" b="1" dirty="0"/>
              <a:t>reading book a habit (The  world belongs to those who read)</a:t>
            </a:r>
          </a:p>
          <a:p>
            <a:pPr marL="354013" indent="-354013"/>
            <a:r>
              <a:rPr lang="en-IN" sz="3200" b="1" dirty="0" smtClean="0"/>
              <a:t>• It </a:t>
            </a:r>
            <a:r>
              <a:rPr lang="en-IN" sz="3200" b="1" dirty="0"/>
              <a:t>is a seed to LOVE reading, writing , analysing and sharing </a:t>
            </a:r>
            <a:r>
              <a:rPr lang="en-IN" sz="3200" b="1" dirty="0" smtClean="0"/>
              <a:t> </a:t>
            </a:r>
            <a:r>
              <a:rPr lang="en-IN" sz="3200" b="1" dirty="0"/>
              <a:t>valuable information</a:t>
            </a:r>
          </a:p>
          <a:p>
            <a:r>
              <a:rPr lang="en-IN" sz="3200" b="1" dirty="0" smtClean="0"/>
              <a:t>• As </a:t>
            </a:r>
            <a:r>
              <a:rPr lang="en-IN" sz="3200" b="1" dirty="0"/>
              <a:t>nourishment and exercise for the mind</a:t>
            </a:r>
          </a:p>
        </p:txBody>
      </p:sp>
    </p:spTree>
    <p:extLst>
      <p:ext uri="{BB962C8B-B14F-4D97-AF65-F5344CB8AC3E}">
        <p14:creationId xmlns:p14="http://schemas.microsoft.com/office/powerpoint/2010/main" xmlns="" val="1347971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1810</TotalTime>
  <Words>2855</Words>
  <Application>Microsoft Office PowerPoint</Application>
  <PresentationFormat>On-screen Show (4:3)</PresentationFormat>
  <Paragraphs>282</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Couture</vt:lpstr>
      <vt:lpstr>Writing a Scientific / Research Paper For Publication in Reputable Journal Prof. M.A.Belewu University of Ilorin, Ilorin, Nigeria   A PAPER PRESENTED AT uka tarsadia university, india on the 15th February , 2018</vt:lpstr>
      <vt:lpstr>Slide 2</vt:lpstr>
      <vt:lpstr>Slide 3</vt:lpstr>
      <vt:lpstr>Slide 4</vt:lpstr>
      <vt:lpstr>PREAMBLE</vt:lpstr>
      <vt:lpstr>Slide 6</vt:lpstr>
      <vt:lpstr>Slide 7</vt:lpstr>
      <vt:lpstr>Slide 8</vt:lpstr>
      <vt:lpstr>Slide 9</vt:lpstr>
      <vt:lpstr>Rules governing effective  writing</vt:lpstr>
      <vt:lpstr>Slide 11</vt:lpstr>
      <vt:lpstr>WHAT IS SCIENTIFIC/ RESEARCH ARTICLE ?</vt:lpstr>
      <vt:lpstr>Slide 13</vt:lpstr>
      <vt:lpstr>Slide 14</vt:lpstr>
      <vt:lpstr>Title:</vt:lpstr>
      <vt:lpstr>Author(s)</vt:lpstr>
      <vt:lpstr>Abstract </vt:lpstr>
      <vt:lpstr>Slide 18</vt:lpstr>
      <vt:lpstr>Select keywords for indexing</vt:lpstr>
      <vt:lpstr>Introduction</vt:lpstr>
      <vt:lpstr>Slide 21</vt:lpstr>
      <vt:lpstr>Slide 22</vt:lpstr>
      <vt:lpstr>Materials and methods</vt:lpstr>
      <vt:lpstr>Slide 24</vt:lpstr>
      <vt:lpstr>Slide 25</vt:lpstr>
      <vt:lpstr>Slide 26</vt:lpstr>
      <vt:lpstr>Slide 27</vt:lpstr>
      <vt:lpstr>Slide 28</vt:lpstr>
      <vt:lpstr>Statistics/ experimental design </vt:lpstr>
      <vt:lpstr>Slide 30</vt:lpstr>
      <vt:lpstr>Slide 31</vt:lpstr>
      <vt:lpstr>EXPERIMENTAL DESIGNS</vt:lpstr>
      <vt:lpstr>Slide 33</vt:lpstr>
      <vt:lpstr>         Type of Experimental designs</vt:lpstr>
      <vt:lpstr>LATIN SQUARE</vt:lpstr>
      <vt:lpstr>Slide 36</vt:lpstr>
      <vt:lpstr>Slide 37</vt:lpstr>
      <vt:lpstr>Slide 38</vt:lpstr>
      <vt:lpstr>Results</vt:lpstr>
      <vt:lpstr>Discussion</vt:lpstr>
      <vt:lpstr>Slide 41</vt:lpstr>
      <vt:lpstr>Conclusion</vt:lpstr>
      <vt:lpstr>acknowledgement</vt:lpstr>
      <vt:lpstr>IMPORTANT TIPS</vt:lpstr>
      <vt:lpstr>Slide 45</vt:lpstr>
      <vt:lpstr>Slide 46</vt:lpstr>
      <vt:lpstr>Slide 47</vt:lpstr>
      <vt:lpstr>checklist</vt:lpstr>
      <vt:lpstr>REFERENCES</vt:lpstr>
      <vt:lpstr>Slide 50</vt:lpstr>
      <vt:lpstr>Slide 51</vt:lpstr>
      <vt:lpstr>Slide 52</vt:lpstr>
      <vt:lpstr>Slide 53</vt:lpstr>
      <vt:lpstr>CITATION OF THE REFERENCE IN THE TEXT</vt:lpstr>
      <vt:lpstr>          Reference section </vt:lpstr>
      <vt:lpstr>EDIT YOUR PAPER!!!</vt:lpstr>
      <vt:lpstr>Slide 57</vt:lpstr>
      <vt:lpstr>What is  Scopus? </vt:lpstr>
      <vt:lpstr>Slide 59</vt:lpstr>
      <vt:lpstr> SPECIAL WARNING</vt:lpstr>
      <vt:lpstr>Slide 61</vt:lpstr>
      <vt:lpstr>Importance of ORCID</vt:lpstr>
      <vt:lpstr>      IMPORTANCE OF  Researcher ID </vt:lpstr>
      <vt:lpstr>Slide 64</vt:lpstr>
      <vt:lpstr>Bibliography</vt:lpstr>
      <vt:lpstr>acknowledgement</vt:lpstr>
      <vt:lpstr>BE A PART TOWARDS A SUSTAINABLE FUTURE THROUGH RESEARCH</vt:lpstr>
      <vt:lpstr>Slide 68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Scientific / Research Paper For Publication in Reputable Journal Prof. M.A.Belewu University of Ilorin, Ilorin, Nigeria</dc:title>
  <dc:creator>ismail - [2010]</dc:creator>
  <cp:lastModifiedBy>Valued Customer</cp:lastModifiedBy>
  <cp:revision>142</cp:revision>
  <dcterms:created xsi:type="dcterms:W3CDTF">2018-02-05T15:15:01Z</dcterms:created>
  <dcterms:modified xsi:type="dcterms:W3CDTF">2018-02-16T05:15:35Z</dcterms:modified>
</cp:coreProperties>
</file>